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4" r:id="rId1"/>
  </p:sldMasterIdLst>
  <p:notesMasterIdLst>
    <p:notesMasterId r:id="rId30"/>
  </p:notesMasterIdLst>
  <p:sldIdLst>
    <p:sldId id="645" r:id="rId2"/>
    <p:sldId id="646" r:id="rId3"/>
    <p:sldId id="647" r:id="rId4"/>
    <p:sldId id="649" r:id="rId5"/>
    <p:sldId id="650" r:id="rId6"/>
    <p:sldId id="651" r:id="rId7"/>
    <p:sldId id="927" r:id="rId8"/>
    <p:sldId id="928" r:id="rId9"/>
    <p:sldId id="2689" r:id="rId10"/>
    <p:sldId id="1001" r:id="rId11"/>
    <p:sldId id="866" r:id="rId12"/>
    <p:sldId id="2690" r:id="rId13"/>
    <p:sldId id="793" r:id="rId14"/>
    <p:sldId id="867" r:id="rId15"/>
    <p:sldId id="656" r:id="rId16"/>
    <p:sldId id="655" r:id="rId17"/>
    <p:sldId id="795" r:id="rId18"/>
    <p:sldId id="629" r:id="rId19"/>
    <p:sldId id="628" r:id="rId20"/>
    <p:sldId id="631" r:id="rId21"/>
    <p:sldId id="633" r:id="rId22"/>
    <p:sldId id="632" r:id="rId23"/>
    <p:sldId id="794" r:id="rId24"/>
    <p:sldId id="634" r:id="rId25"/>
    <p:sldId id="635" r:id="rId26"/>
    <p:sldId id="796" r:id="rId27"/>
    <p:sldId id="639" r:id="rId28"/>
    <p:sldId id="781" r:id="rId29"/>
  </p:sldIdLst>
  <p:sldSz cx="9144000" cy="6858000" type="screen4x3"/>
  <p:notesSz cx="6807200" cy="9939338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pos="924">
          <p15:clr>
            <a:srgbClr val="A4A3A4"/>
          </p15:clr>
        </p15:guide>
        <p15:guide id="2" orient="horz" pos="884">
          <p15:clr>
            <a:srgbClr val="A4A3A4"/>
          </p15:clr>
        </p15:guide>
        <p15:guide id="3" orient="horz" pos="3181">
          <p15:clr>
            <a:srgbClr val="A4A3A4"/>
          </p15:clr>
        </p15:guide>
        <p15:guide id="4" pos="5403">
          <p15:clr>
            <a:srgbClr val="A4A3A4"/>
          </p15:clr>
        </p15:guide>
        <p15:guide id="5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30">
          <p15:clr>
            <a:srgbClr val="A4A3A4"/>
          </p15:clr>
        </p15:guide>
        <p15:guide id="2" pos="2143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8A50249C-C6E4-4480-88CC-3AD8BC3CD841}">
  <a:tblStyle styleId="{8A50249C-C6E4-4480-88CC-3AD8BC3CD841}" styleName="Table_0">
    <a:wholeTbl>
      <a:tcTxStyle b="off" i="off">
        <a:font>
          <a:latin typeface="맑은 고딕"/>
          <a:ea typeface="맑은 고딕"/>
          <a:cs typeface="맑은 고딕"/>
        </a:font>
        <a:schemeClr val="dk1"/>
      </a:tcTxStyle>
      <a:tcStyle>
        <a:tcBdr>
          <a:lef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E8ECF4"/>
          </a:solidFill>
        </a:fill>
      </a:tcStyle>
    </a:wholeTbl>
    <a:band1H>
      <a:tcTxStyle/>
      <a:tcStyle>
        <a:tcBdr/>
        <a:fill>
          <a:solidFill>
            <a:srgbClr val="CFD7E7"/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rgbClr val="CFD7E7"/>
          </a:solidFill>
        </a:fill>
      </a:tcStyle>
    </a:band1V>
    <a:band2V>
      <a:tcTxStyle/>
      <a:tcStyle>
        <a:tcBdr/>
      </a:tcStyle>
    </a:band2V>
    <a:lastCol>
      <a:tcTxStyle b="on" i="off">
        <a:font>
          <a:latin typeface="맑은 고딕"/>
          <a:ea typeface="맑은 고딕"/>
          <a:cs typeface="맑은 고딕"/>
        </a:font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 i="off">
        <a:font>
          <a:latin typeface="맑은 고딕"/>
          <a:ea typeface="맑은 고딕"/>
          <a:cs typeface="맑은 고딕"/>
        </a:font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 i="off">
        <a:font>
          <a:latin typeface="맑은 고딕"/>
          <a:ea typeface="맑은 고딕"/>
          <a:cs typeface="맑은 고딕"/>
        </a:font>
        <a:schemeClr val="lt1"/>
      </a:tcTxStyle>
      <a:tcStyle>
        <a:tcBdr>
          <a:top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</a:tcBdr>
        <a:fill>
          <a:solidFill>
            <a:schemeClr val="accent1"/>
          </a:solidFill>
        </a:fill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 b="on" i="off">
        <a:font>
          <a:latin typeface="맑은 고딕"/>
          <a:ea typeface="맑은 고딕"/>
          <a:cs typeface="맑은 고딕"/>
        </a:font>
        <a:schemeClr val="lt1"/>
      </a:tcTxStyle>
      <a:tcStyle>
        <a:tcBdr>
          <a:bottom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</a:tcBdr>
        <a:fill>
          <a:solidFill>
            <a:schemeClr val="accent1"/>
          </a:solidFill>
        </a:fill>
      </a:tcStyle>
    </a:firstRow>
    <a:neCell>
      <a:tcTxStyle/>
      <a:tcStyle>
        <a:tcBdr/>
      </a:tcStyle>
    </a:neCell>
    <a:nwCell>
      <a:tcTxStyle/>
      <a:tcStyle>
        <a:tcBdr/>
      </a:tcStyle>
    </a:nwCell>
  </a:tblStyle>
  <a:tblStyle styleId="{196ADABC-C7ED-4588-B0F8-F26DBC8124EE}" styleName="Table_1">
    <a:wholeTbl>
      <a:tcTxStyle b="off" i="off">
        <a:font>
          <a:latin typeface="맑은 고딕"/>
          <a:ea typeface="맑은 고딕"/>
          <a:cs typeface="맑은 고딕"/>
        </a:font>
        <a:schemeClr val="dk1"/>
      </a:tcTxStyle>
      <a:tcStyle>
        <a:tcBdr>
          <a:lef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E6E6E6"/>
          </a:solidFill>
        </a:fill>
      </a:tcStyle>
    </a:wholeTbl>
    <a:band1H>
      <a:tcTxStyle/>
      <a:tcStyle>
        <a:tcBdr/>
        <a:fill>
          <a:solidFill>
            <a:srgbClr val="CACACA"/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rgbClr val="CACACA"/>
          </a:solidFill>
        </a:fill>
      </a:tcStyle>
    </a:band1V>
    <a:band2V>
      <a:tcTxStyle/>
      <a:tcStyle>
        <a:tcBdr/>
      </a:tcStyle>
    </a:band2V>
    <a:lastCol>
      <a:tcTxStyle b="on" i="off">
        <a:font>
          <a:latin typeface="맑은 고딕"/>
          <a:ea typeface="맑은 고딕"/>
          <a:cs typeface="맑은 고딕"/>
        </a:font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 i="off">
        <a:font>
          <a:latin typeface="맑은 고딕"/>
          <a:ea typeface="맑은 고딕"/>
          <a:cs typeface="맑은 고딕"/>
        </a:font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 i="off">
        <a:font>
          <a:latin typeface="맑은 고딕"/>
          <a:ea typeface="맑은 고딕"/>
          <a:cs typeface="맑은 고딕"/>
        </a:font>
        <a:schemeClr val="lt1"/>
      </a:tcTxStyle>
      <a:tcStyle>
        <a:tcBdr>
          <a:top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</a:tcBdr>
        <a:fill>
          <a:solidFill>
            <a:schemeClr val="dk1"/>
          </a:solidFill>
        </a:fill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 b="on" i="off">
        <a:font>
          <a:latin typeface="맑은 고딕"/>
          <a:ea typeface="맑은 고딕"/>
          <a:cs typeface="맑은 고딕"/>
        </a:font>
        <a:schemeClr val="lt1"/>
      </a:tcTxStyle>
      <a:tcStyle>
        <a:tcBdr>
          <a:bottom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</a:tcBdr>
        <a:fill>
          <a:solidFill>
            <a:schemeClr val="dk1"/>
          </a:solidFill>
        </a:fill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018" autoAdjust="0"/>
    <p:restoredTop sz="96395" autoAdjust="0"/>
  </p:normalViewPr>
  <p:slideViewPr>
    <p:cSldViewPr snapToGrid="0">
      <p:cViewPr varScale="1">
        <p:scale>
          <a:sx n="106" d="100"/>
          <a:sy n="106" d="100"/>
        </p:scale>
        <p:origin x="3888" y="102"/>
      </p:cViewPr>
      <p:guideLst>
        <p:guide pos="924"/>
        <p:guide orient="horz" pos="884"/>
        <p:guide orient="horz" pos="3181"/>
        <p:guide pos="5403"/>
        <p:guide pos="2880"/>
      </p:guideLst>
    </p:cSldViewPr>
  </p:slideViewPr>
  <p:outlineViewPr>
    <p:cViewPr>
      <p:scale>
        <a:sx n="33" d="100"/>
        <a:sy n="33" d="100"/>
      </p:scale>
      <p:origin x="0" y="-42822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78" d="100"/>
          <a:sy n="78" d="100"/>
        </p:scale>
        <p:origin x="3732" y="108"/>
      </p:cViewPr>
      <p:guideLst>
        <p:guide orient="horz" pos="3130"/>
        <p:guide pos="2143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50263" cy="4968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anose="020B0503020000020004" pitchFamily="50" charset="-127"/>
                <a:sym typeface="Malgun Gothic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ulim"/>
                <a:ea typeface="Gulim"/>
                <a:cs typeface="Gulim"/>
                <a:sym typeface="Gulim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ulim"/>
                <a:ea typeface="Gulim"/>
                <a:cs typeface="Gulim"/>
                <a:sym typeface="Gulim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ulim"/>
                <a:ea typeface="Gulim"/>
                <a:cs typeface="Gulim"/>
                <a:sym typeface="Gulim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ulim"/>
                <a:ea typeface="Gulim"/>
                <a:cs typeface="Gulim"/>
                <a:sym typeface="Gulim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ulim"/>
                <a:ea typeface="Gulim"/>
                <a:cs typeface="Gulim"/>
                <a:sym typeface="Gulim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ulim"/>
                <a:ea typeface="Gulim"/>
                <a:cs typeface="Gulim"/>
                <a:sym typeface="Gulim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ulim"/>
                <a:ea typeface="Gulim"/>
                <a:cs typeface="Gulim"/>
                <a:sym typeface="Gulim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ulim"/>
                <a:ea typeface="Gulim"/>
                <a:cs typeface="Gulim"/>
                <a:sym typeface="Gulim"/>
              </a:defRPr>
            </a:lvl9pPr>
          </a:lstStyle>
          <a:p>
            <a:endParaRPr lang="ko-KR" altLang="en-US" dirty="0"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55349" y="0"/>
            <a:ext cx="2950263" cy="4968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anose="020B0503020000020004" pitchFamily="50" charset="-127"/>
                <a:sym typeface="Malgun Gothic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ulim"/>
                <a:ea typeface="Gulim"/>
                <a:cs typeface="Gulim"/>
                <a:sym typeface="Gulim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ulim"/>
                <a:ea typeface="Gulim"/>
                <a:cs typeface="Gulim"/>
                <a:sym typeface="Gulim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ulim"/>
                <a:ea typeface="Gulim"/>
                <a:cs typeface="Gulim"/>
                <a:sym typeface="Gulim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ulim"/>
                <a:ea typeface="Gulim"/>
                <a:cs typeface="Gulim"/>
                <a:sym typeface="Gulim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ulim"/>
                <a:ea typeface="Gulim"/>
                <a:cs typeface="Gulim"/>
                <a:sym typeface="Gulim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ulim"/>
                <a:ea typeface="Gulim"/>
                <a:cs typeface="Gulim"/>
                <a:sym typeface="Gulim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ulim"/>
                <a:ea typeface="Gulim"/>
                <a:cs typeface="Gulim"/>
                <a:sym typeface="Gulim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ulim"/>
                <a:ea typeface="Gulim"/>
                <a:cs typeface="Gulim"/>
                <a:sym typeface="Gulim"/>
              </a:defRPr>
            </a:lvl9pPr>
          </a:lstStyle>
          <a:p>
            <a:endParaRPr lang="ko-KR" altLang="en-US" dirty="0"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920750" y="746125"/>
            <a:ext cx="4967288" cy="37258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1198" y="4721225"/>
            <a:ext cx="5444806" cy="44719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9pPr>
          </a:lstStyle>
          <a:p>
            <a:endParaRPr dirty="0"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9440864"/>
            <a:ext cx="2950263" cy="496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anose="020B0503020000020004" pitchFamily="50" charset="-127"/>
                <a:sym typeface="Malgun Gothic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ulim"/>
                <a:ea typeface="Gulim"/>
                <a:cs typeface="Gulim"/>
                <a:sym typeface="Gulim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ulim"/>
                <a:ea typeface="Gulim"/>
                <a:cs typeface="Gulim"/>
                <a:sym typeface="Gulim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ulim"/>
                <a:ea typeface="Gulim"/>
                <a:cs typeface="Gulim"/>
                <a:sym typeface="Gulim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ulim"/>
                <a:ea typeface="Gulim"/>
                <a:cs typeface="Gulim"/>
                <a:sym typeface="Gulim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ulim"/>
                <a:ea typeface="Gulim"/>
                <a:cs typeface="Gulim"/>
                <a:sym typeface="Gulim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ulim"/>
                <a:ea typeface="Gulim"/>
                <a:cs typeface="Gulim"/>
                <a:sym typeface="Gulim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ulim"/>
                <a:ea typeface="Gulim"/>
                <a:cs typeface="Gulim"/>
                <a:sym typeface="Gulim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ulim"/>
                <a:ea typeface="Gulim"/>
                <a:cs typeface="Gulim"/>
                <a:sym typeface="Gulim"/>
              </a:defRPr>
            </a:lvl9pPr>
          </a:lstStyle>
          <a:p>
            <a:endParaRPr lang="ko-KR" altLang="en-US" dirty="0"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55349" y="9440864"/>
            <a:ext cx="2950263" cy="496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>
              <a:defRPr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pPr algn="r"/>
            <a:fld id="{00000000-1234-1234-1234-123412341234}" type="slidenum">
              <a:rPr lang="en-US" sz="1200" smtClean="0">
                <a:solidFill>
                  <a:schemeClr val="dk1"/>
                </a:solidFill>
                <a:cs typeface="Malgun Gothic"/>
                <a:sym typeface="Malgun Gothic"/>
              </a:rPr>
              <a:pPr algn="r"/>
              <a:t>‹#›</a:t>
            </a:fld>
            <a:endParaRPr lang="en-US" sz="1200" dirty="0">
              <a:solidFill>
                <a:schemeClr val="dk1"/>
              </a:solidFill>
              <a:cs typeface="Malgun Gothic"/>
              <a:sym typeface="Malgun Gothic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굴림" panose="020B0600000101010101" pitchFamily="50" charset="-127"/>
        <a:ea typeface="굴림" panose="020B0600000101010101" pitchFamily="50" charset="-127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ㄴ 미국은 전통적으로 영국의 청교도들이 미국의 동부를 중심으로 개척한 나라</a:t>
            </a:r>
            <a:endParaRPr lang="en-US" altLang="ko-KR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ㄴ 영국에서 건너가서 개척한 미국 동부의 </a:t>
            </a: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13</a:t>
            </a: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개 주에서 시작하여 점차 중부</a:t>
            </a: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서부로 확장된 것</a:t>
            </a:r>
            <a:endParaRPr lang="en-US" altLang="ko-KR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ㄴ 미국은 </a:t>
            </a: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1900</a:t>
            </a: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년대 초부터 미국 동부 연안</a:t>
            </a: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대서양 연안</a:t>
            </a: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의 대도시들</a:t>
            </a: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5</a:t>
            </a: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대호 연안의 </a:t>
            </a: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Steel Valley, </a:t>
            </a: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촘촘한 수로와 육로</a:t>
            </a: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운송의 효율성</a:t>
            </a: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를 배경으로 눈부신 산업화 달성</a:t>
            </a:r>
            <a:endParaRPr lang="en-US" altLang="ko-KR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ㄴ 미국의 중심은 단연 동부와 중부</a:t>
            </a:r>
            <a:endParaRPr lang="en-US" altLang="ko-KR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ㄴ </a:t>
            </a: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https://www.youtube.com/watch?v=wlwZ-bTAvME</a:t>
            </a:r>
          </a:p>
          <a:p>
            <a:endParaRPr lang="en-US" altLang="ko-KR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ㄴ 반면</a:t>
            </a: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요즈음 미국의 중심</a:t>
            </a: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아니 전세계의 중심은 미국 서부</a:t>
            </a:r>
            <a:endParaRPr lang="en-US" altLang="ko-KR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ㄴ </a:t>
            </a: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1970</a:t>
            </a: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년 중반까지 호황을 누렸던 미국의 철강 경기는 일본</a:t>
            </a: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신일본제철</a:t>
            </a: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에 의해 파괴적 혁신을 당하고 점차 쇠락해 갔는데</a:t>
            </a: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미국의 서부는 </a:t>
            </a: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차 세계대전 이후 </a:t>
            </a: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IT</a:t>
            </a: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의 중심이 되면서 </a:t>
            </a: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1955</a:t>
            </a: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년 동년배 </a:t>
            </a: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명</a:t>
            </a: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(Bill Gates, Steve Jobs, Eric Schmidt)</a:t>
            </a: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가 등장하며 더욱 성장</a:t>
            </a:r>
            <a:endParaRPr lang="en-US" altLang="ko-KR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ㄴ 전통적으로 미국 동부는 </a:t>
            </a: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H/W</a:t>
            </a: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와 </a:t>
            </a: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Finance </a:t>
            </a: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산업 위주로 넥타이를 차고 멋진 회사 생활을 하며 불확실성을 극도로 싫어하는 문화였는데</a:t>
            </a: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반면 미국 서부는 </a:t>
            </a: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S/W</a:t>
            </a: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와 스타트업 산업 위주로 후드 티 입고 시행 착오를 거치며 해커 문화를 숭배하는 문화로 변화</a:t>
            </a:r>
            <a:endParaRPr lang="en-US" altLang="ko-KR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ㄴ </a:t>
            </a: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https://brunch.co.kr/@tyangkyu/30</a:t>
            </a:r>
          </a:p>
          <a:p>
            <a:endParaRPr lang="en-US" altLang="ko-KR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ㄴ 미국 철강 경기가 특히 심각</a:t>
            </a: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(</a:t>
            </a: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우리 나라의 울산</a:t>
            </a: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거제 </a:t>
            </a: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==&gt; </a:t>
            </a: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상세 내용은 </a:t>
            </a: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http://slownews.kr/42874) </a:t>
            </a:r>
          </a:p>
          <a:p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ㄴ </a:t>
            </a: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https://news.joins.com/Digitalspecial/184 </a:t>
            </a:r>
          </a:p>
          <a:p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    https://news.joins.com/Digitalspecial/185</a:t>
            </a:r>
          </a:p>
          <a:p>
            <a:endParaRPr lang="en-US" altLang="ko-KR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ㄴ 또 이러한 변화는 미국의 정치 체계에도 영향을 미치는데</a:t>
            </a: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민주당은 동서 해안의 도시를 지지 기반으로</a:t>
            </a: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공화당은 내륙과 농촌을 지지 기반으로 하고 있음</a:t>
            </a: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</a:p>
          <a:p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ㄴ 월스트리트 저널과 브루킹스연구소가 보고서를 냈는데</a:t>
            </a: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"</a:t>
            </a: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미국 내에서 민주당과 공화당은 단지 지지 기반이 지역적으로 분리된 것이 아니다</a:t>
            </a: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. </a:t>
            </a: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그들은 전혀 다른 두 세상에 사는 것으로 봐야 한다</a:t>
            </a: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." ("Democrats and Republicans Aren’t Just Divided. They Live in Different Worlds.")</a:t>
            </a:r>
          </a:p>
          <a:p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  ==&gt; </a:t>
            </a: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민주당</a:t>
            </a: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파란색</a:t>
            </a: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과 공화당의 의회 우세 지역이 지난 </a:t>
            </a: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10</a:t>
            </a: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년 사이에 더욱 심화되었음 </a:t>
            </a: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민주당 </a:t>
            </a: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동서 해안 및 도시 </a:t>
            </a: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vs. </a:t>
            </a: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공화당 </a:t>
            </a: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내륙 및 농촌</a:t>
            </a: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  ==&gt; </a:t>
            </a: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이에 따라 양당 지지 세력 간의 격차가 심화 </a:t>
            </a: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민주당 </a:t>
            </a: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중위 가계소득이 지난 </a:t>
            </a: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10</a:t>
            </a: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년간 </a:t>
            </a: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13% </a:t>
            </a: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증가</a:t>
            </a: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고학력</a:t>
            </a: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생산성이 높은 신산업 위주의 직업군</a:t>
            </a: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백인이 아닌 인구 비중이 상대적으로 높음 </a:t>
            </a: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vs. </a:t>
            </a: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공화당 </a:t>
            </a: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중위 가계소득이 지난 </a:t>
            </a: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10</a:t>
            </a: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년간 </a:t>
            </a: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4% </a:t>
            </a: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감소</a:t>
            </a: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저학력</a:t>
            </a: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생산성이 낮은 전통산업 위주의 직업군</a:t>
            </a: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백인 비중이 상대적으로 높음</a:t>
            </a: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</a:p>
          <a:p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ㄴ </a:t>
            </a: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참고</a:t>
            </a: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. </a:t>
            </a: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미국의 선거 제도</a:t>
            </a: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) https://brunch.co.kr/@tyangkyu/19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algn="r"/>
            <a:fld id="{00000000-1234-1234-1234-123412341234}" type="slidenum">
              <a:rPr lang="en-US" sz="1200" smtClean="0">
                <a:solidFill>
                  <a:schemeClr val="dk1"/>
                </a:solidFill>
                <a:cs typeface="Malgun Gothic"/>
                <a:sym typeface="Malgun Gothic"/>
              </a:rPr>
              <a:pPr algn="r"/>
              <a:t>11</a:t>
            </a:fld>
            <a:endParaRPr lang="en-US" sz="1200" dirty="0">
              <a:solidFill>
                <a:schemeClr val="dk1"/>
              </a:solidFill>
              <a:cs typeface="Malgun Gothic"/>
              <a:sym typeface="Malgun Gothic"/>
            </a:endParaRPr>
          </a:p>
        </p:txBody>
      </p:sp>
    </p:spTree>
    <p:extLst>
      <p:ext uri="{BB962C8B-B14F-4D97-AF65-F5344CB8AC3E}">
        <p14:creationId xmlns:p14="http://schemas.microsoft.com/office/powerpoint/2010/main" val="17402100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01. Black">
  <p:cSld name="1. Black">
    <p:bg>
      <p:bgPr>
        <a:solidFill>
          <a:schemeClr val="dk1"/>
        </a:solidFill>
        <a:effectLst/>
      </p:bgPr>
    </p:bg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6"/>
          <p:cNvSpPr txBox="1"/>
          <p:nvPr/>
        </p:nvSpPr>
        <p:spPr>
          <a:xfrm>
            <a:off x="8381860" y="6555430"/>
            <a:ext cx="698956" cy="2564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86350" tIns="43175" rIns="86350" bIns="43175" anchor="t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10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- </a:t>
            </a:r>
            <a:fld id="{00000000-1234-1234-1234-123412341234}" type="slidenum">
              <a:rPr lang="en-US" sz="11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r>
              <a:rPr lang="en-US" sz="110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- </a:t>
            </a:r>
            <a:endParaRPr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dissolve/>
      </p:transition>
    </mc:Choice>
    <mc:Fallback xmlns="">
      <p:transition>
        <p:dissolv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5. White">
  <p:cSld name="3. White">
    <p:spTree>
      <p:nvGrpSpPr>
        <p:cNvPr id="1" name="Shape 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19;p6">
            <a:extLst>
              <a:ext uri="{FF2B5EF4-FFF2-40B4-BE49-F238E27FC236}">
                <a16:creationId xmlns:a16="http://schemas.microsoft.com/office/drawing/2014/main" id="{20B9242C-1121-490E-9CF7-3E4C7C248264}"/>
              </a:ext>
            </a:extLst>
          </p:cNvPr>
          <p:cNvSpPr txBox="1"/>
          <p:nvPr userDrawn="1"/>
        </p:nvSpPr>
        <p:spPr>
          <a:xfrm>
            <a:off x="8381860" y="6555430"/>
            <a:ext cx="698956" cy="2564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86350" tIns="43175" rIns="86350" bIns="43175" anchor="t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100" dirty="0">
                <a:solidFill>
                  <a:schemeClr val="tx1"/>
                </a:solidFill>
                <a:latin typeface="Arial"/>
                <a:ea typeface="Arial"/>
                <a:cs typeface="Arial"/>
                <a:sym typeface="Arial"/>
              </a:rPr>
              <a:t>- </a:t>
            </a:r>
            <a:fld id="{00000000-1234-1234-1234-123412341234}" type="slidenum">
              <a:rPr lang="en-US" sz="1100">
                <a:solidFill>
                  <a:schemeClr val="tx1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r>
              <a:rPr lang="en-US" sz="1100" dirty="0">
                <a:solidFill>
                  <a:schemeClr val="tx1"/>
                </a:solidFill>
                <a:latin typeface="Arial"/>
                <a:ea typeface="Arial"/>
                <a:cs typeface="Arial"/>
                <a:sym typeface="Arial"/>
              </a:rPr>
              <a:t> - </a:t>
            </a:r>
            <a:endParaRPr dirty="0">
              <a:solidFill>
                <a:schemeClr val="tx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dissolve/>
      </p:transition>
    </mc:Choice>
    <mc:Fallback xmlns="">
      <p:transition>
        <p:dissolv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. Namiya">
    <p:bg>
      <p:bgPr>
        <a:solidFill>
          <a:srgbClr val="273F4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>
            <a:spLocks noChangeArrowheads="1"/>
          </p:cNvSpPr>
          <p:nvPr userDrawn="1"/>
        </p:nvSpPr>
        <p:spPr bwMode="auto">
          <a:xfrm>
            <a:off x="8431288" y="6580144"/>
            <a:ext cx="698956" cy="2564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86356" tIns="43178" rIns="86356" bIns="43178">
            <a:spAutoFit/>
          </a:bodyPr>
          <a:lstStyle/>
          <a:p>
            <a:pPr algn="r" defTabSz="863600" latinLnBrk="1">
              <a:defRPr/>
            </a:pPr>
            <a:r>
              <a:rPr kumimoji="1" lang="en-US" altLang="ko-KR" sz="1100" dirty="0">
                <a:solidFill>
                  <a:schemeClr val="bg1"/>
                </a:solidFill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- </a:t>
            </a:r>
            <a:fld id="{E1AC941E-CD95-4224-84EE-BC04C98F930F}" type="slidenum">
              <a:rPr kumimoji="1" lang="ko-KR" altLang="en-US" sz="1100" smtClean="0">
                <a:solidFill>
                  <a:schemeClr val="bg1"/>
                </a:solidFill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pPr algn="r" defTabSz="863600" latinLnBrk="1">
                <a:defRPr/>
              </a:pPr>
              <a:t>‹#›</a:t>
            </a:fld>
            <a:r>
              <a:rPr kumimoji="1" lang="ko-KR" altLang="en-US" sz="1100" dirty="0">
                <a:solidFill>
                  <a:schemeClr val="bg1"/>
                </a:solidFill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kumimoji="1" lang="en-US" altLang="ko-KR" sz="1100" dirty="0">
                <a:solidFill>
                  <a:schemeClr val="bg1"/>
                </a:solidFill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- </a:t>
            </a:r>
          </a:p>
        </p:txBody>
      </p:sp>
    </p:spTree>
    <p:extLst>
      <p:ext uri="{BB962C8B-B14F-4D97-AF65-F5344CB8AC3E}">
        <p14:creationId xmlns:p14="http://schemas.microsoft.com/office/powerpoint/2010/main" val="38931563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. White &amp; Gre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>
            <a:spLocks noChangeArrowheads="1"/>
          </p:cNvSpPr>
          <p:nvPr userDrawn="1"/>
        </p:nvSpPr>
        <p:spPr bwMode="auto">
          <a:xfrm>
            <a:off x="8431288" y="6580144"/>
            <a:ext cx="698956" cy="2564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86356" tIns="43178" rIns="86356" bIns="43178">
            <a:spAutoFit/>
          </a:bodyPr>
          <a:lstStyle/>
          <a:p>
            <a:pPr algn="r" defTabSz="863600" latinLnBrk="1">
              <a:defRPr/>
            </a:pPr>
            <a:r>
              <a:rPr kumimoji="1" lang="en-US" altLang="ko-KR" sz="1100" dirty="0">
                <a:solidFill>
                  <a:schemeClr val="tx1"/>
                </a:solidFill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- </a:t>
            </a:r>
            <a:fld id="{E1AC941E-CD95-4224-84EE-BC04C98F930F}" type="slidenum">
              <a:rPr kumimoji="1" lang="ko-KR" altLang="en-US" sz="1100" smtClean="0">
                <a:solidFill>
                  <a:schemeClr val="tx1"/>
                </a:solidFill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pPr algn="r" defTabSz="863600" latinLnBrk="1">
                <a:defRPr/>
              </a:pPr>
              <a:t>‹#›</a:t>
            </a:fld>
            <a:r>
              <a:rPr kumimoji="1" lang="ko-KR" altLang="en-US" sz="1100" dirty="0">
                <a:solidFill>
                  <a:schemeClr val="tx1"/>
                </a:solidFill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kumimoji="1" lang="en-US" altLang="ko-KR" sz="1100" dirty="0">
                <a:solidFill>
                  <a:schemeClr val="tx1"/>
                </a:solidFill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- </a:t>
            </a:r>
          </a:p>
        </p:txBody>
      </p:sp>
    </p:spTree>
    <p:extLst>
      <p:ext uri="{BB962C8B-B14F-4D97-AF65-F5344CB8AC3E}">
        <p14:creationId xmlns:p14="http://schemas.microsoft.com/office/powerpoint/2010/main" val="8187673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. Black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>
            <a:spLocks noChangeArrowheads="1"/>
          </p:cNvSpPr>
          <p:nvPr userDrawn="1"/>
        </p:nvSpPr>
        <p:spPr bwMode="auto">
          <a:xfrm>
            <a:off x="8431288" y="6580144"/>
            <a:ext cx="698956" cy="2564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86356" tIns="43178" rIns="86356" bIns="43178">
            <a:spAutoFit/>
          </a:bodyPr>
          <a:lstStyle/>
          <a:p>
            <a:pPr algn="r" defTabSz="863600" latinLnBrk="1">
              <a:defRPr/>
            </a:pPr>
            <a:r>
              <a:rPr kumimoji="1" lang="en-US" altLang="ko-KR" sz="1100" dirty="0">
                <a:solidFill>
                  <a:schemeClr val="bg1"/>
                </a:solidFill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- </a:t>
            </a:r>
            <a:fld id="{E1AC941E-CD95-4224-84EE-BC04C98F930F}" type="slidenum">
              <a:rPr kumimoji="1" lang="ko-KR" altLang="en-US" sz="1100" smtClean="0">
                <a:solidFill>
                  <a:schemeClr val="bg1"/>
                </a:solidFill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pPr algn="r" defTabSz="863600" latinLnBrk="1">
                <a:defRPr/>
              </a:pPr>
              <a:t>‹#›</a:t>
            </a:fld>
            <a:r>
              <a:rPr kumimoji="1" lang="ko-KR" altLang="en-US" sz="1100" dirty="0">
                <a:solidFill>
                  <a:schemeClr val="bg1"/>
                </a:solidFill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kumimoji="1" lang="en-US" altLang="ko-KR" sz="1100" dirty="0">
                <a:solidFill>
                  <a:schemeClr val="bg1"/>
                </a:solidFill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- </a:t>
            </a:r>
          </a:p>
        </p:txBody>
      </p:sp>
    </p:spTree>
    <p:extLst>
      <p:ext uri="{BB962C8B-B14F-4D97-AF65-F5344CB8AC3E}">
        <p14:creationId xmlns:p14="http://schemas.microsoft.com/office/powerpoint/2010/main" val="35883144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5.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>
            <a:spLocks noChangeArrowheads="1"/>
          </p:cNvSpPr>
          <p:nvPr userDrawn="1"/>
        </p:nvSpPr>
        <p:spPr bwMode="auto">
          <a:xfrm>
            <a:off x="8431288" y="6580144"/>
            <a:ext cx="698956" cy="2564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86356" tIns="43178" rIns="86356" bIns="43178">
            <a:spAutoFit/>
          </a:bodyPr>
          <a:lstStyle/>
          <a:p>
            <a:pPr algn="r" defTabSz="863600" latinLnBrk="1">
              <a:defRPr/>
            </a:pPr>
            <a:r>
              <a:rPr kumimoji="1" lang="en-US" altLang="ko-KR" sz="1100" dirty="0">
                <a:solidFill>
                  <a:schemeClr val="tx1"/>
                </a:solidFill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- </a:t>
            </a:r>
            <a:fld id="{E1AC941E-CD95-4224-84EE-BC04C98F930F}" type="slidenum">
              <a:rPr kumimoji="1" lang="ko-KR" altLang="en-US" sz="1100" smtClean="0">
                <a:solidFill>
                  <a:schemeClr val="tx1"/>
                </a:solidFill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pPr algn="r" defTabSz="863600" latinLnBrk="1">
                <a:defRPr/>
              </a:pPr>
              <a:t>‹#›</a:t>
            </a:fld>
            <a:r>
              <a:rPr kumimoji="1" lang="ko-KR" altLang="en-US" sz="1100" dirty="0">
                <a:solidFill>
                  <a:schemeClr val="tx1"/>
                </a:solidFill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kumimoji="1" lang="en-US" altLang="ko-KR" sz="1100" dirty="0">
                <a:solidFill>
                  <a:schemeClr val="tx1"/>
                </a:solidFill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- </a:t>
            </a:r>
          </a:p>
        </p:txBody>
      </p:sp>
    </p:spTree>
    <p:extLst>
      <p:ext uri="{BB962C8B-B14F-4D97-AF65-F5344CB8AC3E}">
        <p14:creationId xmlns:p14="http://schemas.microsoft.com/office/powerpoint/2010/main" val="8450015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dk2" tx2="lt2" accent1="accent1" accent2="accent2" accent3="accent3" accent4="accent4" accent5="accent5" accent6="accent6" hlink="hlink" folHlink="folHlink"/>
  <p:sldLayoutIdLst>
    <p:sldLayoutId id="2147483652" r:id="rId1"/>
    <p:sldLayoutId id="2147483648" r:id="rId2"/>
    <p:sldLayoutId id="2147483655" r:id="rId3"/>
    <p:sldLayoutId id="2147483656" r:id="rId4"/>
    <p:sldLayoutId id="2147483657" r:id="rId5"/>
    <p:sldLayoutId id="2147483658" r:id="rId6"/>
  </p:sldLayoutIdLst>
  <mc:AlternateContent xmlns:mc="http://schemas.openxmlformats.org/markup-compatibility/2006" xmlns:p14="http://schemas.microsoft.com/office/powerpoint/2010/main">
    <mc:Choice Requires="p14">
      <p:transition p14:dur="250">
        <p:dissolve/>
      </p:transition>
    </mc:Choice>
    <mc:Fallback xmlns="">
      <p:transition>
        <p:dissolve/>
      </p:transition>
    </mc:Fallback>
  </mc:AlternateConten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wired.com/2012/02/zuck-letter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hyperlink" Target="https://www.forbes.com/real-time-billionaires/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naver.me/GHiErrDZ" TargetMode="External"/><Relationship Id="rId2" Type="http://schemas.openxmlformats.org/officeDocument/2006/relationships/hyperlink" Target="http://naver.me/5ScUNA9y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hyperlink" Target="https://goo.gl/NKyzd5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facebook.com/leekj007/posts/10213310728181597" TargetMode="Externa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wsj.com/graphics/red-economy-blue-economy/?fbclid=IwAR0PJf-_QII9PjUz_H1krSsWUQF4jMnfIEVe2hyrD75A8rNbwwYkXkFBtZ4" TargetMode="External"/><Relationship Id="rId3" Type="http://schemas.openxmlformats.org/officeDocument/2006/relationships/hyperlink" Target="https://brunch.co.kr/@tyangkyu/30" TargetMode="External"/><Relationship Id="rId7" Type="http://schemas.openxmlformats.org/officeDocument/2006/relationships/hyperlink" Target="https://www.brookings.edu/blog/the-avenue/2019/09/10/america-has-two-economies-and-theyre-diverging-fast/?fbclid=IwAR0Zr0YM0N89tnD5BtEVywDEkuecjdcn1dXovnLGnecxMg1zmIGd31mJ4Cs#cancel" TargetMode="External"/><Relationship Id="rId2" Type="http://schemas.openxmlformats.org/officeDocument/2006/relationships/hyperlink" Target="https://www.youtube.com/watch?v=wlwZ-bTAvME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news.joins.com/Digitalspecial/185" TargetMode="External"/><Relationship Id="rId5" Type="http://schemas.openxmlformats.org/officeDocument/2006/relationships/hyperlink" Target="https://news.joins.com/Digitalspecial/184" TargetMode="External"/><Relationship Id="rId4" Type="http://schemas.openxmlformats.org/officeDocument/2006/relationships/hyperlink" Target="http://slownews.kr/42874" TargetMode="External"/><Relationship Id="rId9" Type="http://schemas.openxmlformats.org/officeDocument/2006/relationships/hyperlink" Target="https://brunch.co.kr/@tyangkyu/19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youtu.be/wlwZ-bTAvME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TrKI15Lc7v8" TargetMode="External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en.wikipedia.org/wiki/Rust_Belt" TargetMode="External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rookings.edu/blog/the-avenue/2019/09/10/america-has-two-economies-and-theyre-diverging-fast/?fbclid=IwAR0Zr0YM0N89tnD5BtEVywDEkuecjdcn1dXovnLGnecxMg1zmIGd31mJ4Cs#cancel" TargetMode="External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wsj.com/graphics/red-economy-blue-economy/?fbclid=IwAR0PJf-_QII9PjUz_H1krSsWUQF4jMnfIEVe2hyrD75A8rNbwwYkXkFBtZ4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Hd_ptbiPoXM&amp;feature=youtu.be&amp;t=20m25s" TargetMode="External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://blog.naver.com/gong0453/220595891586" TargetMode="External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6.xml"/><Relationship Id="rId4" Type="http://schemas.openxmlformats.org/officeDocument/2006/relationships/hyperlink" Target="http://slownews.kr/42874" TargetMode="Externa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5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hyperlink" Target="https://news.joins.com/Digitalspecial/185" TargetMode="External"/><Relationship Id="rId2" Type="http://schemas.openxmlformats.org/officeDocument/2006/relationships/hyperlink" Target="https://news.joins.com/Digitalspecial/184" TargetMode="Externa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617465" y="5390636"/>
            <a:ext cx="4365025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400"/>
              </a:spcBef>
              <a:spcAft>
                <a:spcPts val="200"/>
              </a:spcAft>
            </a:pPr>
            <a:r>
              <a:rPr lang="en-US" altLang="ko-KR" sz="4200" b="1" dirty="0">
                <a:solidFill>
                  <a:srgbClr val="FFFF00"/>
                </a:solidFill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Hacker Way</a:t>
            </a:r>
          </a:p>
        </p:txBody>
      </p:sp>
      <p:sp>
        <p:nvSpPr>
          <p:cNvPr id="6" name="Google Shape;19;p6">
            <a:extLst>
              <a:ext uri="{FF2B5EF4-FFF2-40B4-BE49-F238E27FC236}">
                <a16:creationId xmlns:a16="http://schemas.microsoft.com/office/drawing/2014/main" id="{B2B42F7D-90BD-46DA-B576-D3A178054944}"/>
              </a:ext>
            </a:extLst>
          </p:cNvPr>
          <p:cNvSpPr txBox="1"/>
          <p:nvPr/>
        </p:nvSpPr>
        <p:spPr>
          <a:xfrm>
            <a:off x="8381860" y="6555430"/>
            <a:ext cx="698956" cy="2564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86350" tIns="43175" rIns="86350" bIns="43175" anchor="t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100" dirty="0">
                <a:solidFill>
                  <a:schemeClr val="tx1"/>
                </a:solidFill>
                <a:latin typeface="Arial"/>
                <a:ea typeface="Arial"/>
                <a:cs typeface="Arial"/>
                <a:sym typeface="Arial"/>
              </a:rPr>
              <a:t>- </a:t>
            </a:r>
            <a:fld id="{00000000-1234-1234-1234-123412341234}" type="slidenum">
              <a:rPr lang="en-US" sz="1100">
                <a:solidFill>
                  <a:schemeClr val="tx1"/>
                </a:solidFill>
                <a:latin typeface="Arial"/>
                <a:ea typeface="Arial"/>
                <a:cs typeface="Arial"/>
                <a:sym typeface="Arial"/>
              </a:rPr>
              <a:t>1</a:t>
            </a:fld>
            <a:r>
              <a:rPr lang="en-US" sz="1100" dirty="0">
                <a:solidFill>
                  <a:schemeClr val="tx1"/>
                </a:solidFill>
                <a:sym typeface="Arial"/>
              </a:rPr>
              <a:t> - </a:t>
            </a:r>
            <a:endParaRPr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6264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dissolve/>
      </p:transition>
    </mc:Choice>
    <mc:Fallback xmlns="">
      <p:transition>
        <p:dissolv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8888" y="1338283"/>
            <a:ext cx="4333352" cy="5228353"/>
          </a:xfrm>
          <a:prstGeom prst="rect">
            <a:avLst/>
          </a:prstGeom>
        </p:spPr>
      </p:pic>
      <p:sp>
        <p:nvSpPr>
          <p:cNvPr id="3" name="clipart_drawncirclered"/>
          <p:cNvSpPr>
            <a:spLocks/>
          </p:cNvSpPr>
          <p:nvPr>
            <p:custDataLst>
              <p:tags r:id="rId1"/>
            </p:custDataLst>
          </p:nvPr>
        </p:nvSpPr>
        <p:spPr bwMode="gray">
          <a:xfrm>
            <a:off x="4437000" y="3273633"/>
            <a:ext cx="1790704" cy="810000"/>
          </a:xfrm>
          <a:custGeom>
            <a:avLst/>
            <a:gdLst>
              <a:gd name="T0" fmla="*/ 2147483647 w 3884"/>
              <a:gd name="T1" fmla="*/ 2147483647 h 1600"/>
              <a:gd name="T2" fmla="*/ 2147483647 w 3884"/>
              <a:gd name="T3" fmla="*/ 2147483647 h 1600"/>
              <a:gd name="T4" fmla="*/ 2147483647 w 3884"/>
              <a:gd name="T5" fmla="*/ 2147483647 h 1600"/>
              <a:gd name="T6" fmla="*/ 2147483647 w 3884"/>
              <a:gd name="T7" fmla="*/ 2147483647 h 1600"/>
              <a:gd name="T8" fmla="*/ 2147483647 w 3884"/>
              <a:gd name="T9" fmla="*/ 2147483647 h 1600"/>
              <a:gd name="T10" fmla="*/ 2147483647 w 3884"/>
              <a:gd name="T11" fmla="*/ 2147483647 h 1600"/>
              <a:gd name="T12" fmla="*/ 0 w 3884"/>
              <a:gd name="T13" fmla="*/ 2147483647 h 1600"/>
              <a:gd name="T14" fmla="*/ 2147483647 w 3884"/>
              <a:gd name="T15" fmla="*/ 2147483647 h 1600"/>
              <a:gd name="T16" fmla="*/ 2147483647 w 3884"/>
              <a:gd name="T17" fmla="*/ 2147483647 h 1600"/>
              <a:gd name="T18" fmla="*/ 2147483647 w 3884"/>
              <a:gd name="T19" fmla="*/ 2147483647 h 1600"/>
              <a:gd name="T20" fmla="*/ 2147483647 w 3884"/>
              <a:gd name="T21" fmla="*/ 2147483647 h 1600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w 3884"/>
              <a:gd name="T34" fmla="*/ 0 h 1600"/>
              <a:gd name="T35" fmla="*/ 3884 w 3884"/>
              <a:gd name="T36" fmla="*/ 1600 h 1600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T33" t="T34" r="T35" b="T36"/>
            <a:pathLst>
              <a:path w="3884" h="1600">
                <a:moveTo>
                  <a:pt x="297" y="1346"/>
                </a:moveTo>
                <a:cubicBezTo>
                  <a:pt x="918" y="1523"/>
                  <a:pt x="1726" y="1533"/>
                  <a:pt x="2310" y="1448"/>
                </a:cubicBezTo>
                <a:cubicBezTo>
                  <a:pt x="3125" y="1334"/>
                  <a:pt x="3798" y="1192"/>
                  <a:pt x="3810" y="884"/>
                </a:cubicBezTo>
                <a:cubicBezTo>
                  <a:pt x="3822" y="576"/>
                  <a:pt x="3114" y="204"/>
                  <a:pt x="1945" y="137"/>
                </a:cubicBezTo>
                <a:cubicBezTo>
                  <a:pt x="645" y="63"/>
                  <a:pt x="74" y="564"/>
                  <a:pt x="74" y="724"/>
                </a:cubicBezTo>
                <a:cubicBezTo>
                  <a:pt x="74" y="884"/>
                  <a:pt x="394" y="1032"/>
                  <a:pt x="781" y="1072"/>
                </a:cubicBezTo>
                <a:cubicBezTo>
                  <a:pt x="280" y="1135"/>
                  <a:pt x="0" y="912"/>
                  <a:pt x="0" y="724"/>
                </a:cubicBezTo>
                <a:cubicBezTo>
                  <a:pt x="0" y="536"/>
                  <a:pt x="473" y="0"/>
                  <a:pt x="1951" y="68"/>
                </a:cubicBezTo>
                <a:cubicBezTo>
                  <a:pt x="2863" y="110"/>
                  <a:pt x="3884" y="433"/>
                  <a:pt x="3878" y="884"/>
                </a:cubicBezTo>
                <a:cubicBezTo>
                  <a:pt x="3872" y="1335"/>
                  <a:pt x="2873" y="1446"/>
                  <a:pt x="2276" y="1523"/>
                </a:cubicBezTo>
                <a:cubicBezTo>
                  <a:pt x="1679" y="1600"/>
                  <a:pt x="553" y="1580"/>
                  <a:pt x="297" y="1346"/>
                </a:cubicBezTo>
                <a:close/>
              </a:path>
            </a:pathLst>
          </a:custGeom>
          <a:solidFill>
            <a:schemeClr val="bg2">
              <a:lumMod val="60000"/>
              <a:lumOff val="40000"/>
            </a:schemeClr>
          </a:solidFill>
          <a:ln w="9525">
            <a:noFill/>
            <a:round/>
            <a:headEnd/>
            <a:tailEnd/>
          </a:ln>
        </p:spPr>
        <p:txBody>
          <a:bodyPr tIns="91440" bIns="91440" anchor="ctr"/>
          <a:lstStyle/>
          <a:p>
            <a:pPr algn="ctr"/>
            <a:endParaRPr lang="en-US" sz="1400" dirty="0">
              <a:solidFill>
                <a:schemeClr val="tx1">
                  <a:lumMod val="50000"/>
                  <a:lumOff val="5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itchFamily="34" charset="0"/>
            </a:endParaRPr>
          </a:p>
        </p:txBody>
      </p:sp>
      <p:sp>
        <p:nvSpPr>
          <p:cNvPr id="4" name="clipart_drawncirclered"/>
          <p:cNvSpPr>
            <a:spLocks/>
          </p:cNvSpPr>
          <p:nvPr>
            <p:custDataLst>
              <p:tags r:id="rId2"/>
            </p:custDataLst>
          </p:nvPr>
        </p:nvSpPr>
        <p:spPr bwMode="gray">
          <a:xfrm>
            <a:off x="2397486" y="3678633"/>
            <a:ext cx="1790704" cy="810000"/>
          </a:xfrm>
          <a:custGeom>
            <a:avLst/>
            <a:gdLst>
              <a:gd name="T0" fmla="*/ 2147483647 w 3884"/>
              <a:gd name="T1" fmla="*/ 2147483647 h 1600"/>
              <a:gd name="T2" fmla="*/ 2147483647 w 3884"/>
              <a:gd name="T3" fmla="*/ 2147483647 h 1600"/>
              <a:gd name="T4" fmla="*/ 2147483647 w 3884"/>
              <a:gd name="T5" fmla="*/ 2147483647 h 1600"/>
              <a:gd name="T6" fmla="*/ 2147483647 w 3884"/>
              <a:gd name="T7" fmla="*/ 2147483647 h 1600"/>
              <a:gd name="T8" fmla="*/ 2147483647 w 3884"/>
              <a:gd name="T9" fmla="*/ 2147483647 h 1600"/>
              <a:gd name="T10" fmla="*/ 2147483647 w 3884"/>
              <a:gd name="T11" fmla="*/ 2147483647 h 1600"/>
              <a:gd name="T12" fmla="*/ 0 w 3884"/>
              <a:gd name="T13" fmla="*/ 2147483647 h 1600"/>
              <a:gd name="T14" fmla="*/ 2147483647 w 3884"/>
              <a:gd name="T15" fmla="*/ 2147483647 h 1600"/>
              <a:gd name="T16" fmla="*/ 2147483647 w 3884"/>
              <a:gd name="T17" fmla="*/ 2147483647 h 1600"/>
              <a:gd name="T18" fmla="*/ 2147483647 w 3884"/>
              <a:gd name="T19" fmla="*/ 2147483647 h 1600"/>
              <a:gd name="T20" fmla="*/ 2147483647 w 3884"/>
              <a:gd name="T21" fmla="*/ 2147483647 h 1600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w 3884"/>
              <a:gd name="T34" fmla="*/ 0 h 1600"/>
              <a:gd name="T35" fmla="*/ 3884 w 3884"/>
              <a:gd name="T36" fmla="*/ 1600 h 1600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T33" t="T34" r="T35" b="T36"/>
            <a:pathLst>
              <a:path w="3884" h="1600">
                <a:moveTo>
                  <a:pt x="297" y="1346"/>
                </a:moveTo>
                <a:cubicBezTo>
                  <a:pt x="918" y="1523"/>
                  <a:pt x="1726" y="1533"/>
                  <a:pt x="2310" y="1448"/>
                </a:cubicBezTo>
                <a:cubicBezTo>
                  <a:pt x="3125" y="1334"/>
                  <a:pt x="3798" y="1192"/>
                  <a:pt x="3810" y="884"/>
                </a:cubicBezTo>
                <a:cubicBezTo>
                  <a:pt x="3822" y="576"/>
                  <a:pt x="3114" y="204"/>
                  <a:pt x="1945" y="137"/>
                </a:cubicBezTo>
                <a:cubicBezTo>
                  <a:pt x="645" y="63"/>
                  <a:pt x="74" y="564"/>
                  <a:pt x="74" y="724"/>
                </a:cubicBezTo>
                <a:cubicBezTo>
                  <a:pt x="74" y="884"/>
                  <a:pt x="394" y="1032"/>
                  <a:pt x="781" y="1072"/>
                </a:cubicBezTo>
                <a:cubicBezTo>
                  <a:pt x="280" y="1135"/>
                  <a:pt x="0" y="912"/>
                  <a:pt x="0" y="724"/>
                </a:cubicBezTo>
                <a:cubicBezTo>
                  <a:pt x="0" y="536"/>
                  <a:pt x="473" y="0"/>
                  <a:pt x="1951" y="68"/>
                </a:cubicBezTo>
                <a:cubicBezTo>
                  <a:pt x="2863" y="110"/>
                  <a:pt x="3884" y="433"/>
                  <a:pt x="3878" y="884"/>
                </a:cubicBezTo>
                <a:cubicBezTo>
                  <a:pt x="3872" y="1335"/>
                  <a:pt x="2873" y="1446"/>
                  <a:pt x="2276" y="1523"/>
                </a:cubicBezTo>
                <a:cubicBezTo>
                  <a:pt x="1679" y="1600"/>
                  <a:pt x="553" y="1580"/>
                  <a:pt x="297" y="1346"/>
                </a:cubicBezTo>
                <a:close/>
              </a:path>
            </a:pathLst>
          </a:custGeom>
          <a:solidFill>
            <a:schemeClr val="bg2">
              <a:lumMod val="60000"/>
              <a:lumOff val="40000"/>
            </a:schemeClr>
          </a:solidFill>
          <a:ln w="9525">
            <a:noFill/>
            <a:round/>
            <a:headEnd/>
            <a:tailEnd/>
          </a:ln>
        </p:spPr>
        <p:txBody>
          <a:bodyPr tIns="91440" bIns="91440" anchor="ctr"/>
          <a:lstStyle/>
          <a:p>
            <a:pPr algn="ctr"/>
            <a:endParaRPr lang="en-US" sz="1400" dirty="0">
              <a:solidFill>
                <a:schemeClr val="tx1">
                  <a:lumMod val="50000"/>
                  <a:lumOff val="5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itchFamily="34" charset="0"/>
            </a:endParaRPr>
          </a:p>
        </p:txBody>
      </p:sp>
      <p:sp>
        <p:nvSpPr>
          <p:cNvPr id="5" name="자유형 107">
            <a:extLst>
              <a:ext uri="{FF2B5EF4-FFF2-40B4-BE49-F238E27FC236}">
                <a16:creationId xmlns:a16="http://schemas.microsoft.com/office/drawing/2014/main" id="{0DACF913-1D8A-4085-8C7C-249C9E007B2C}"/>
              </a:ext>
            </a:extLst>
          </p:cNvPr>
          <p:cNvSpPr>
            <a:spLocks/>
          </p:cNvSpPr>
          <p:nvPr/>
        </p:nvSpPr>
        <p:spPr bwMode="auto">
          <a:xfrm>
            <a:off x="4979355" y="5343902"/>
            <a:ext cx="454660" cy="404579"/>
          </a:xfrm>
          <a:custGeom>
            <a:avLst/>
            <a:gdLst>
              <a:gd name="T0" fmla="*/ 1 w 332509"/>
              <a:gd name="T1" fmla="*/ 1 h 332509"/>
              <a:gd name="T2" fmla="*/ 1 w 332509"/>
              <a:gd name="T3" fmla="*/ 0 h 332509"/>
              <a:gd name="T4" fmla="*/ 1 w 332509"/>
              <a:gd name="T5" fmla="*/ 1 h 332509"/>
              <a:gd name="T6" fmla="*/ 0 w 332509"/>
              <a:gd name="T7" fmla="*/ 1 h 332509"/>
              <a:gd name="T8" fmla="*/ 1 w 332509"/>
              <a:gd name="T9" fmla="*/ 1 h 332509"/>
              <a:gd name="T10" fmla="*/ 1 w 332509"/>
              <a:gd name="T11" fmla="*/ 1 h 332509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332509"/>
              <a:gd name="T19" fmla="*/ 0 h 332509"/>
              <a:gd name="T20" fmla="*/ 332509 w 332509"/>
              <a:gd name="T21" fmla="*/ 332509 h 332509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332509" h="332509">
                <a:moveTo>
                  <a:pt x="83128" y="332509"/>
                </a:moveTo>
                <a:lnTo>
                  <a:pt x="142504" y="0"/>
                </a:lnTo>
                <a:lnTo>
                  <a:pt x="332509" y="332509"/>
                </a:lnTo>
                <a:lnTo>
                  <a:pt x="0" y="106878"/>
                </a:lnTo>
                <a:lnTo>
                  <a:pt x="332509" y="59377"/>
                </a:lnTo>
                <a:lnTo>
                  <a:pt x="83128" y="332509"/>
                </a:lnTo>
                <a:close/>
              </a:path>
            </a:pathLst>
          </a:custGeom>
          <a:noFill/>
          <a:ln w="254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ja-JP" altLang="en-US">
              <a:latin typeface="Arial" panose="020B0604020202020204" pitchFamily="34" charset="0"/>
              <a:ea typeface="맑은 고딕" panose="020B0503020000020004" pitchFamily="50" charset="-127"/>
              <a:cs typeface="Arial" panose="020B0604020202020204" pitchFamily="34" charset="0"/>
            </a:endParaRPr>
          </a:p>
        </p:txBody>
      </p:sp>
      <p:sp>
        <p:nvSpPr>
          <p:cNvPr id="11" name="Google Shape;71;p13">
            <a:extLst>
              <a:ext uri="{FF2B5EF4-FFF2-40B4-BE49-F238E27FC236}">
                <a16:creationId xmlns:a16="http://schemas.microsoft.com/office/drawing/2014/main" id="{6A2C6C11-B543-4D1E-9376-3697A565C3A0}"/>
              </a:ext>
            </a:extLst>
          </p:cNvPr>
          <p:cNvSpPr txBox="1"/>
          <p:nvPr/>
        </p:nvSpPr>
        <p:spPr>
          <a:xfrm>
            <a:off x="692917" y="22671"/>
            <a:ext cx="8310371" cy="405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6000" tIns="36000" rIns="36000" bIns="36000" anchor="ctr" anchorCtr="0">
            <a:noAutofit/>
          </a:bodyPr>
          <a:lstStyle/>
          <a:p>
            <a:pPr algn="r">
              <a:buClr>
                <a:schemeClr val="dk1"/>
              </a:buClr>
              <a:buSzPts val="1600"/>
            </a:pPr>
            <a:r>
              <a:rPr lang="en-US" altLang="ko-KR" sz="1600" b="1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Hackerway</a:t>
            </a:r>
          </a:p>
        </p:txBody>
      </p:sp>
      <p:grpSp>
        <p:nvGrpSpPr>
          <p:cNvPr id="12" name="Google Shape;72;p13">
            <a:extLst>
              <a:ext uri="{FF2B5EF4-FFF2-40B4-BE49-F238E27FC236}">
                <a16:creationId xmlns:a16="http://schemas.microsoft.com/office/drawing/2014/main" id="{8B2403E7-C3C1-4BF3-A0C5-9C87CCC3C3D7}"/>
              </a:ext>
            </a:extLst>
          </p:cNvPr>
          <p:cNvGrpSpPr/>
          <p:nvPr/>
        </p:nvGrpSpPr>
        <p:grpSpPr>
          <a:xfrm>
            <a:off x="0" y="409182"/>
            <a:ext cx="9128681" cy="72000"/>
            <a:chOff x="0" y="428232"/>
            <a:chExt cx="9128681" cy="72000"/>
          </a:xfrm>
        </p:grpSpPr>
        <p:sp>
          <p:nvSpPr>
            <p:cNvPr id="13" name="Google Shape;73;p13">
              <a:extLst>
                <a:ext uri="{FF2B5EF4-FFF2-40B4-BE49-F238E27FC236}">
                  <a16:creationId xmlns:a16="http://schemas.microsoft.com/office/drawing/2014/main" id="{EE0E8ACF-C8F3-46D3-AFE9-18350B0181D4}"/>
                </a:ext>
              </a:extLst>
            </p:cNvPr>
            <p:cNvSpPr/>
            <p:nvPr/>
          </p:nvSpPr>
          <p:spPr>
            <a:xfrm rot="10800000" flipH="1">
              <a:off x="0" y="428232"/>
              <a:ext cx="2939450" cy="72000"/>
            </a:xfrm>
            <a:prstGeom prst="rect">
              <a:avLst/>
            </a:prstGeom>
            <a:solidFill>
              <a:srgbClr val="D8D8D8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 dirty="0">
                <a:solidFill>
                  <a:schemeClr val="lt1"/>
                </a:solidFill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  <a:sym typeface="Gulim"/>
              </a:endParaRPr>
            </a:p>
          </p:txBody>
        </p:sp>
        <p:sp>
          <p:nvSpPr>
            <p:cNvPr id="14" name="Google Shape;74;p13">
              <a:extLst>
                <a:ext uri="{FF2B5EF4-FFF2-40B4-BE49-F238E27FC236}">
                  <a16:creationId xmlns:a16="http://schemas.microsoft.com/office/drawing/2014/main" id="{87E889F3-4238-4F77-ABC9-439AC51479D9}"/>
                </a:ext>
              </a:extLst>
            </p:cNvPr>
            <p:cNvSpPr/>
            <p:nvPr/>
          </p:nvSpPr>
          <p:spPr>
            <a:xfrm rot="10800000" flipH="1">
              <a:off x="3087687" y="428232"/>
              <a:ext cx="2939450" cy="72000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 dirty="0">
                <a:solidFill>
                  <a:schemeClr val="lt1"/>
                </a:solidFill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  <a:sym typeface="Gulim"/>
              </a:endParaRPr>
            </a:p>
          </p:txBody>
        </p:sp>
        <p:sp>
          <p:nvSpPr>
            <p:cNvPr id="15" name="Google Shape;75;p13">
              <a:extLst>
                <a:ext uri="{FF2B5EF4-FFF2-40B4-BE49-F238E27FC236}">
                  <a16:creationId xmlns:a16="http://schemas.microsoft.com/office/drawing/2014/main" id="{53E6A778-F37A-438D-9FCA-6DA37AF34502}"/>
                </a:ext>
              </a:extLst>
            </p:cNvPr>
            <p:cNvSpPr/>
            <p:nvPr/>
          </p:nvSpPr>
          <p:spPr>
            <a:xfrm rot="10800000" flipH="1">
              <a:off x="6189231" y="428232"/>
              <a:ext cx="2939450" cy="72000"/>
            </a:xfrm>
            <a:prstGeom prst="rect">
              <a:avLst/>
            </a:prstGeom>
            <a:solidFill>
              <a:srgbClr val="00B050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 dirty="0">
                <a:solidFill>
                  <a:schemeClr val="lt1"/>
                </a:solidFill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  <a:sym typeface="Gulim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263085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dissolve/>
      </p:transition>
    </mc:Choice>
    <mc:Fallback xmlns="">
      <p:transition>
        <p:dissolv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N:\04. Lecture\Team Leader\FB_2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3809" y="703213"/>
            <a:ext cx="4984224" cy="55920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직사각형 2"/>
          <p:cNvSpPr/>
          <p:nvPr/>
        </p:nvSpPr>
        <p:spPr>
          <a:xfrm>
            <a:off x="4166955" y="6238828"/>
            <a:ext cx="4572000" cy="276999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/>
            <a:r>
              <a:rPr lang="en-US" altLang="ko-KR" sz="1200" b="1" dirty="0">
                <a:latin typeface="Arial" panose="020B0604020202020204" pitchFamily="34" charset="0"/>
                <a:ea typeface="맑은 고딕" pitchFamily="50" charset="-127"/>
                <a:cs typeface="Arial" panose="020B0604020202020204" pitchFamily="34" charset="0"/>
                <a:hlinkClick r:id="rId3"/>
              </a:rPr>
              <a:t>https://www.wired.com/2012/02/zuck-letter</a:t>
            </a:r>
            <a:endParaRPr lang="ko-KR" altLang="en-US" sz="12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Google Shape;71;p13">
            <a:extLst>
              <a:ext uri="{FF2B5EF4-FFF2-40B4-BE49-F238E27FC236}">
                <a16:creationId xmlns:a16="http://schemas.microsoft.com/office/drawing/2014/main" id="{2A8E2778-2E5D-4280-93EA-AA73960FAF63}"/>
              </a:ext>
            </a:extLst>
          </p:cNvPr>
          <p:cNvSpPr txBox="1"/>
          <p:nvPr/>
        </p:nvSpPr>
        <p:spPr>
          <a:xfrm>
            <a:off x="692917" y="22671"/>
            <a:ext cx="8310371" cy="405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6000" tIns="36000" rIns="36000" bIns="36000" anchor="ctr" anchorCtr="0">
            <a:noAutofit/>
          </a:bodyPr>
          <a:lstStyle/>
          <a:p>
            <a:pPr algn="r">
              <a:buClr>
                <a:schemeClr val="dk1"/>
              </a:buClr>
              <a:buSzPts val="1600"/>
            </a:pPr>
            <a:r>
              <a:rPr lang="en-US" altLang="ko-KR" sz="1600" b="1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Hackerway</a:t>
            </a:r>
          </a:p>
        </p:txBody>
      </p:sp>
      <p:grpSp>
        <p:nvGrpSpPr>
          <p:cNvPr id="7" name="Google Shape;72;p13">
            <a:extLst>
              <a:ext uri="{FF2B5EF4-FFF2-40B4-BE49-F238E27FC236}">
                <a16:creationId xmlns:a16="http://schemas.microsoft.com/office/drawing/2014/main" id="{4D33EF10-E040-4301-8365-7878AB671B2F}"/>
              </a:ext>
            </a:extLst>
          </p:cNvPr>
          <p:cNvGrpSpPr/>
          <p:nvPr/>
        </p:nvGrpSpPr>
        <p:grpSpPr>
          <a:xfrm>
            <a:off x="0" y="409182"/>
            <a:ext cx="9128681" cy="72000"/>
            <a:chOff x="0" y="428232"/>
            <a:chExt cx="9128681" cy="72000"/>
          </a:xfrm>
        </p:grpSpPr>
        <p:sp>
          <p:nvSpPr>
            <p:cNvPr id="8" name="Google Shape;73;p13">
              <a:extLst>
                <a:ext uri="{FF2B5EF4-FFF2-40B4-BE49-F238E27FC236}">
                  <a16:creationId xmlns:a16="http://schemas.microsoft.com/office/drawing/2014/main" id="{DCA67303-CD27-47CF-90BB-C6901428913A}"/>
                </a:ext>
              </a:extLst>
            </p:cNvPr>
            <p:cNvSpPr/>
            <p:nvPr/>
          </p:nvSpPr>
          <p:spPr>
            <a:xfrm rot="10800000" flipH="1">
              <a:off x="0" y="428232"/>
              <a:ext cx="2939450" cy="72000"/>
            </a:xfrm>
            <a:prstGeom prst="rect">
              <a:avLst/>
            </a:prstGeom>
            <a:solidFill>
              <a:srgbClr val="D8D8D8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 dirty="0">
                <a:solidFill>
                  <a:schemeClr val="lt1"/>
                </a:solidFill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  <a:sym typeface="Gulim"/>
              </a:endParaRPr>
            </a:p>
          </p:txBody>
        </p:sp>
        <p:sp>
          <p:nvSpPr>
            <p:cNvPr id="9" name="Google Shape;74;p13">
              <a:extLst>
                <a:ext uri="{FF2B5EF4-FFF2-40B4-BE49-F238E27FC236}">
                  <a16:creationId xmlns:a16="http://schemas.microsoft.com/office/drawing/2014/main" id="{7E201343-C121-4F4D-8E4A-DA5FB5970E06}"/>
                </a:ext>
              </a:extLst>
            </p:cNvPr>
            <p:cNvSpPr/>
            <p:nvPr/>
          </p:nvSpPr>
          <p:spPr>
            <a:xfrm rot="10800000" flipH="1">
              <a:off x="3087687" y="428232"/>
              <a:ext cx="2939450" cy="72000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 dirty="0">
                <a:solidFill>
                  <a:schemeClr val="lt1"/>
                </a:solidFill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  <a:sym typeface="Gulim"/>
              </a:endParaRPr>
            </a:p>
          </p:txBody>
        </p:sp>
        <p:sp>
          <p:nvSpPr>
            <p:cNvPr id="10" name="Google Shape;75;p13">
              <a:extLst>
                <a:ext uri="{FF2B5EF4-FFF2-40B4-BE49-F238E27FC236}">
                  <a16:creationId xmlns:a16="http://schemas.microsoft.com/office/drawing/2014/main" id="{D42FF65F-8893-48AE-AD57-C1C4142E1D08}"/>
                </a:ext>
              </a:extLst>
            </p:cNvPr>
            <p:cNvSpPr/>
            <p:nvPr/>
          </p:nvSpPr>
          <p:spPr>
            <a:xfrm rot="10800000" flipH="1">
              <a:off x="6189231" y="428232"/>
              <a:ext cx="2939450" cy="72000"/>
            </a:xfrm>
            <a:prstGeom prst="rect">
              <a:avLst/>
            </a:prstGeom>
            <a:solidFill>
              <a:srgbClr val="00B050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 dirty="0">
                <a:solidFill>
                  <a:schemeClr val="lt1"/>
                </a:solidFill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  <a:sym typeface="Gulim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65714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dissolve/>
      </p:transition>
    </mc:Choice>
    <mc:Fallback xmlns="">
      <p:transition>
        <p:dissolv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N:\04. Lecture\Team Leader\lee-Sergey-Bri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4" y="0"/>
            <a:ext cx="914302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Google Shape;19;p6">
            <a:extLst>
              <a:ext uri="{FF2B5EF4-FFF2-40B4-BE49-F238E27FC236}">
                <a16:creationId xmlns:a16="http://schemas.microsoft.com/office/drawing/2014/main" id="{F7DA0488-3E9E-44A3-8F1E-BA96DD3820EC}"/>
              </a:ext>
            </a:extLst>
          </p:cNvPr>
          <p:cNvSpPr txBox="1"/>
          <p:nvPr/>
        </p:nvSpPr>
        <p:spPr>
          <a:xfrm>
            <a:off x="8381860" y="6555430"/>
            <a:ext cx="698956" cy="2564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86350" tIns="43175" rIns="86350" bIns="43175" anchor="t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100" dirty="0">
                <a:solidFill>
                  <a:schemeClr val="bg1"/>
                </a:solidFill>
                <a:latin typeface="Arial"/>
                <a:ea typeface="Arial"/>
                <a:cs typeface="Arial"/>
                <a:sym typeface="Arial"/>
              </a:rPr>
              <a:t>- </a:t>
            </a:r>
            <a:fld id="{00000000-1234-1234-1234-123412341234}" type="slidenum">
              <a:rPr lang="en-US" sz="1100">
                <a:solidFill>
                  <a:schemeClr val="bg1"/>
                </a:solidFill>
                <a:latin typeface="Arial"/>
                <a:ea typeface="Arial"/>
                <a:cs typeface="Arial"/>
                <a:sym typeface="Arial"/>
              </a:rPr>
              <a:t>4</a:t>
            </a:fld>
            <a:r>
              <a:rPr lang="en-US" sz="1100" dirty="0">
                <a:solidFill>
                  <a:schemeClr val="bg1"/>
                </a:solidFill>
                <a:sym typeface="Arial"/>
              </a:rPr>
              <a:t> - </a:t>
            </a:r>
            <a:endParaRPr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1330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dissolve/>
      </p:transition>
    </mc:Choice>
    <mc:Fallback xmlns="">
      <p:transition>
        <p:dissolv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N:\04. Lecture\Team Leader\lee-Sergey-Brin2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794"/>
            <a:ext cx="9144000" cy="68572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Google Shape;19;p6">
            <a:extLst>
              <a:ext uri="{FF2B5EF4-FFF2-40B4-BE49-F238E27FC236}">
                <a16:creationId xmlns:a16="http://schemas.microsoft.com/office/drawing/2014/main" id="{2DAE6F04-71D9-4FA5-AC30-BDD7828B5F61}"/>
              </a:ext>
            </a:extLst>
          </p:cNvPr>
          <p:cNvSpPr txBox="1"/>
          <p:nvPr/>
        </p:nvSpPr>
        <p:spPr>
          <a:xfrm>
            <a:off x="8381860" y="6555430"/>
            <a:ext cx="698956" cy="2564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86350" tIns="43175" rIns="86350" bIns="43175" anchor="t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100" dirty="0">
                <a:solidFill>
                  <a:schemeClr val="bg1"/>
                </a:solidFill>
                <a:latin typeface="Arial"/>
                <a:ea typeface="Arial"/>
                <a:cs typeface="Arial"/>
                <a:sym typeface="Arial"/>
              </a:rPr>
              <a:t>- </a:t>
            </a:r>
            <a:fld id="{00000000-1234-1234-1234-123412341234}" type="slidenum">
              <a:rPr lang="en-US" sz="1100">
                <a:solidFill>
                  <a:schemeClr val="bg1"/>
                </a:solidFill>
                <a:latin typeface="Arial"/>
                <a:ea typeface="Arial"/>
                <a:cs typeface="Arial"/>
                <a:sym typeface="Arial"/>
              </a:rPr>
              <a:t>5</a:t>
            </a:fld>
            <a:r>
              <a:rPr lang="en-US" sz="1100" dirty="0">
                <a:solidFill>
                  <a:schemeClr val="bg1"/>
                </a:solidFill>
                <a:sym typeface="Arial"/>
              </a:rPr>
              <a:t> - </a:t>
            </a:r>
            <a:endParaRPr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5720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dissolve/>
      </p:transition>
    </mc:Choice>
    <mc:Fallback xmlns="">
      <p:transition>
        <p:dissolv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694B7A-07D8-40DA-BBC7-74F89E4D54F1}"/>
              </a:ext>
            </a:extLst>
          </p:cNvPr>
          <p:cNvGrpSpPr/>
          <p:nvPr/>
        </p:nvGrpSpPr>
        <p:grpSpPr>
          <a:xfrm>
            <a:off x="1380772" y="992036"/>
            <a:ext cx="6397974" cy="5490102"/>
            <a:chOff x="1596428" y="992036"/>
            <a:chExt cx="6397974" cy="5490102"/>
          </a:xfrm>
        </p:grpSpPr>
        <p:pic>
          <p:nvPicPr>
            <p:cNvPr id="8" name="그림 7">
              <a:extLst>
                <a:ext uri="{FF2B5EF4-FFF2-40B4-BE49-F238E27FC236}">
                  <a16:creationId xmlns:a16="http://schemas.microsoft.com/office/drawing/2014/main" id="{F1259E03-CC54-4407-8FCE-3AB00036223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798110" y="992036"/>
              <a:ext cx="3196292" cy="5490102"/>
            </a:xfrm>
            <a:prstGeom prst="rect">
              <a:avLst/>
            </a:prstGeom>
          </p:spPr>
        </p:pic>
        <p:pic>
          <p:nvPicPr>
            <p:cNvPr id="6" name="그림 5">
              <a:extLst>
                <a:ext uri="{FF2B5EF4-FFF2-40B4-BE49-F238E27FC236}">
                  <a16:creationId xmlns:a16="http://schemas.microsoft.com/office/drawing/2014/main" id="{EA85402D-9947-4C67-AC74-94EBCCCB5AB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596428" y="1067212"/>
              <a:ext cx="3196292" cy="5339751"/>
            </a:xfrm>
            <a:prstGeom prst="rect">
              <a:avLst/>
            </a:prstGeom>
          </p:spPr>
        </p:pic>
      </p:grpSp>
      <p:sp>
        <p:nvSpPr>
          <p:cNvPr id="10" name="TextBox 9">
            <a:extLst>
              <a:ext uri="{FF2B5EF4-FFF2-40B4-BE49-F238E27FC236}">
                <a16:creationId xmlns:a16="http://schemas.microsoft.com/office/drawing/2014/main" id="{571A30F3-9642-4253-99DF-15C413D1FAF6}"/>
              </a:ext>
            </a:extLst>
          </p:cNvPr>
          <p:cNvSpPr txBox="1"/>
          <p:nvPr/>
        </p:nvSpPr>
        <p:spPr>
          <a:xfrm>
            <a:off x="4128038" y="648340"/>
            <a:ext cx="457200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dirty="0">
                <a:hlinkClick r:id="rId4"/>
              </a:rPr>
              <a:t>https://www.forbes.com/real-time-billionaires/</a:t>
            </a:r>
            <a:endParaRPr lang="ko-KR" altLang="en-US" dirty="0"/>
          </a:p>
        </p:txBody>
      </p:sp>
      <p:pic>
        <p:nvPicPr>
          <p:cNvPr id="12" name="Picture 218">
            <a:extLst>
              <a:ext uri="{FF2B5EF4-FFF2-40B4-BE49-F238E27FC236}">
                <a16:creationId xmlns:a16="http://schemas.microsoft.com/office/drawing/2014/main" id="{5A7C89FD-4C38-4B22-AC5C-8D08DBFC1F4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8371" y="4989212"/>
            <a:ext cx="814125" cy="731573"/>
          </a:xfrm>
          <a:prstGeom prst="rect">
            <a:avLst/>
          </a:prstGeom>
        </p:spPr>
      </p:pic>
      <p:sp>
        <p:nvSpPr>
          <p:cNvPr id="14" name="Google Shape;71;p13">
            <a:extLst>
              <a:ext uri="{FF2B5EF4-FFF2-40B4-BE49-F238E27FC236}">
                <a16:creationId xmlns:a16="http://schemas.microsoft.com/office/drawing/2014/main" id="{B5053E6C-8A58-458A-A966-7009FC026B83}"/>
              </a:ext>
            </a:extLst>
          </p:cNvPr>
          <p:cNvSpPr txBox="1"/>
          <p:nvPr/>
        </p:nvSpPr>
        <p:spPr>
          <a:xfrm>
            <a:off x="692917" y="22671"/>
            <a:ext cx="8310371" cy="405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6000" tIns="36000" rIns="36000" bIns="36000" anchor="ctr" anchorCtr="0">
            <a:noAutofit/>
          </a:bodyPr>
          <a:lstStyle/>
          <a:p>
            <a:pPr algn="r">
              <a:buClr>
                <a:schemeClr val="dk1"/>
              </a:buClr>
              <a:buSzPts val="1600"/>
            </a:pPr>
            <a:r>
              <a:rPr lang="en-US" altLang="ko-KR" sz="1600" b="1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Hackerway</a:t>
            </a:r>
          </a:p>
        </p:txBody>
      </p:sp>
      <p:grpSp>
        <p:nvGrpSpPr>
          <p:cNvPr id="15" name="Google Shape;72;p13">
            <a:extLst>
              <a:ext uri="{FF2B5EF4-FFF2-40B4-BE49-F238E27FC236}">
                <a16:creationId xmlns:a16="http://schemas.microsoft.com/office/drawing/2014/main" id="{97EE60BE-2B23-4849-9874-AC948DAD5A5B}"/>
              </a:ext>
            </a:extLst>
          </p:cNvPr>
          <p:cNvGrpSpPr/>
          <p:nvPr/>
        </p:nvGrpSpPr>
        <p:grpSpPr>
          <a:xfrm>
            <a:off x="0" y="409182"/>
            <a:ext cx="9128681" cy="72000"/>
            <a:chOff x="0" y="428232"/>
            <a:chExt cx="9128681" cy="72000"/>
          </a:xfrm>
        </p:grpSpPr>
        <p:sp>
          <p:nvSpPr>
            <p:cNvPr id="16" name="Google Shape;73;p13">
              <a:extLst>
                <a:ext uri="{FF2B5EF4-FFF2-40B4-BE49-F238E27FC236}">
                  <a16:creationId xmlns:a16="http://schemas.microsoft.com/office/drawing/2014/main" id="{C216E0F9-0F07-437D-A309-BCB90418CA25}"/>
                </a:ext>
              </a:extLst>
            </p:cNvPr>
            <p:cNvSpPr/>
            <p:nvPr/>
          </p:nvSpPr>
          <p:spPr>
            <a:xfrm rot="10800000" flipH="1">
              <a:off x="0" y="428232"/>
              <a:ext cx="2939450" cy="72000"/>
            </a:xfrm>
            <a:prstGeom prst="rect">
              <a:avLst/>
            </a:prstGeom>
            <a:solidFill>
              <a:srgbClr val="D8D8D8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 dirty="0">
                <a:solidFill>
                  <a:schemeClr val="lt1"/>
                </a:solidFill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  <a:sym typeface="Gulim"/>
              </a:endParaRPr>
            </a:p>
          </p:txBody>
        </p:sp>
        <p:sp>
          <p:nvSpPr>
            <p:cNvPr id="17" name="Google Shape;74;p13">
              <a:extLst>
                <a:ext uri="{FF2B5EF4-FFF2-40B4-BE49-F238E27FC236}">
                  <a16:creationId xmlns:a16="http://schemas.microsoft.com/office/drawing/2014/main" id="{9CB67C61-3635-4CA3-AC1F-7E42A5C13308}"/>
                </a:ext>
              </a:extLst>
            </p:cNvPr>
            <p:cNvSpPr/>
            <p:nvPr/>
          </p:nvSpPr>
          <p:spPr>
            <a:xfrm rot="10800000" flipH="1">
              <a:off x="3087687" y="428232"/>
              <a:ext cx="2939450" cy="72000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 dirty="0">
                <a:solidFill>
                  <a:schemeClr val="lt1"/>
                </a:solidFill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  <a:sym typeface="Gulim"/>
              </a:endParaRPr>
            </a:p>
          </p:txBody>
        </p:sp>
        <p:sp>
          <p:nvSpPr>
            <p:cNvPr id="18" name="Google Shape;75;p13">
              <a:extLst>
                <a:ext uri="{FF2B5EF4-FFF2-40B4-BE49-F238E27FC236}">
                  <a16:creationId xmlns:a16="http://schemas.microsoft.com/office/drawing/2014/main" id="{F42D235B-99E4-4328-9D1C-0624DCB569FE}"/>
                </a:ext>
              </a:extLst>
            </p:cNvPr>
            <p:cNvSpPr/>
            <p:nvPr/>
          </p:nvSpPr>
          <p:spPr>
            <a:xfrm rot="10800000" flipH="1">
              <a:off x="6189231" y="428232"/>
              <a:ext cx="2939450" cy="72000"/>
            </a:xfrm>
            <a:prstGeom prst="rect">
              <a:avLst/>
            </a:prstGeom>
            <a:solidFill>
              <a:srgbClr val="00B050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 dirty="0">
                <a:solidFill>
                  <a:schemeClr val="lt1"/>
                </a:solidFill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  <a:sym typeface="Gulim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002247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dissolve/>
      </p:transition>
    </mc:Choice>
    <mc:Fallback xmlns="">
      <p:transition>
        <p:dissolv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413445" y="773950"/>
            <a:ext cx="8330505" cy="26130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ko-KR" sz="3200" b="1" u="sng" dirty="0">
                <a:latin typeface="Arial" panose="020B0604020202020204" pitchFamily="34" charset="0"/>
                <a:ea typeface="맑은 고딕" pitchFamily="50" charset="-127"/>
                <a:cs typeface="Arial" panose="020B0604020202020204" pitchFamily="34" charset="0"/>
              </a:rPr>
              <a:t>East</a:t>
            </a:r>
          </a:p>
          <a:p>
            <a:pPr marL="800100" lvl="1" indent="-342900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en-US" altLang="ko-KR" sz="2000" dirty="0">
                <a:latin typeface="Arial" panose="020B0604020202020204" pitchFamily="34" charset="0"/>
                <a:ea typeface="맑은 고딕" pitchFamily="50" charset="-127"/>
                <a:cs typeface="Arial" panose="020B0604020202020204" pitchFamily="34" charset="0"/>
              </a:rPr>
              <a:t>H/W, finance </a:t>
            </a:r>
          </a:p>
          <a:p>
            <a:pPr marL="800100" lvl="1" indent="-342900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en-US" altLang="ko-KR" sz="2000" dirty="0">
                <a:latin typeface="Arial" panose="020B0604020202020204" pitchFamily="34" charset="0"/>
                <a:ea typeface="맑은 고딕" pitchFamily="50" charset="-127"/>
                <a:cs typeface="Arial" panose="020B0604020202020204" pitchFamily="34" charset="0"/>
              </a:rPr>
              <a:t>Wall St. = Make all financial assets to financial product</a:t>
            </a:r>
          </a:p>
          <a:p>
            <a:pPr marL="800100" lvl="1" indent="-342900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en-US" altLang="ko-KR" sz="2000" dirty="0">
                <a:latin typeface="Arial" panose="020B0604020202020204" pitchFamily="34" charset="0"/>
                <a:ea typeface="맑은 고딕" pitchFamily="50" charset="-127"/>
                <a:cs typeface="Arial" panose="020B0604020202020204" pitchFamily="34" charset="0"/>
              </a:rPr>
              <a:t>limitation of market share</a:t>
            </a:r>
          </a:p>
          <a:p>
            <a:pPr marL="800100" lvl="1" indent="-342900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en-US" altLang="ko-KR" sz="2000" dirty="0">
                <a:latin typeface="Arial" panose="020B0604020202020204" pitchFamily="34" charset="0"/>
                <a:ea typeface="맑은 고딕" pitchFamily="50" charset="-127"/>
                <a:cs typeface="Arial" panose="020B0604020202020204" pitchFamily="34" charset="0"/>
              </a:rPr>
              <a:t>fine suit w/ tie, do not like uncertainty</a:t>
            </a:r>
          </a:p>
          <a:p>
            <a:pPr lvl="1">
              <a:lnSpc>
                <a:spcPct val="130000"/>
              </a:lnSpc>
            </a:pPr>
            <a:r>
              <a:rPr lang="en-US" altLang="ko-KR" sz="1400" dirty="0">
                <a:latin typeface="Arial" panose="020B0604020202020204" pitchFamily="34" charset="0"/>
                <a:ea typeface="맑은 고딕" pitchFamily="50" charset="-127"/>
                <a:cs typeface="Arial" panose="020B0604020202020204" pitchFamily="34" charset="0"/>
              </a:rPr>
              <a:t>※ Wall St. Money Never Sleeps, 2010 / Inside Job, 2010 / Margin Call, 2011 / The Big Short, 2015</a:t>
            </a:r>
            <a:endParaRPr lang="ko-KR" altLang="en-US" sz="1400" dirty="0">
              <a:latin typeface="Arial" panose="020B0604020202020204" pitchFamily="34" charset="0"/>
              <a:ea typeface="맑은 고딕" pitchFamily="50" charset="-127"/>
              <a:cs typeface="Arial" panose="020B0604020202020204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13445" y="3566462"/>
            <a:ext cx="8330505" cy="30131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ko-KR" sz="3200" b="1" u="sng" dirty="0">
                <a:latin typeface="Arial" panose="020B0604020202020204" pitchFamily="34" charset="0"/>
                <a:ea typeface="맑은 고딕" pitchFamily="50" charset="-127"/>
                <a:cs typeface="Arial" panose="020B0604020202020204" pitchFamily="34" charset="0"/>
              </a:rPr>
              <a:t>West (Silicon Valley)</a:t>
            </a:r>
          </a:p>
          <a:p>
            <a:pPr marL="800100" lvl="1" indent="-342900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en-US" altLang="ko-KR" sz="2000" dirty="0">
                <a:latin typeface="Arial" panose="020B0604020202020204" pitchFamily="34" charset="0"/>
                <a:ea typeface="맑은 고딕" pitchFamily="50" charset="-127"/>
                <a:cs typeface="Arial" panose="020B0604020202020204" pitchFamily="34" charset="0"/>
              </a:rPr>
              <a:t>S/W, start-ups</a:t>
            </a:r>
          </a:p>
          <a:p>
            <a:pPr marL="800100" lvl="1" indent="-342900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en-US" altLang="ko-KR" sz="2000" dirty="0">
                <a:latin typeface="Arial" panose="020B0604020202020204" pitchFamily="34" charset="0"/>
                <a:ea typeface="맑은 고딕" pitchFamily="50" charset="-127"/>
                <a:cs typeface="Arial" panose="020B0604020202020204" pitchFamily="34" charset="0"/>
              </a:rPr>
              <a:t>Silicon Valley = Make all on/offline goods &amp; services to product</a:t>
            </a:r>
          </a:p>
          <a:p>
            <a:pPr marL="800100" lvl="1" indent="-342900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en-US" altLang="ko-KR" sz="2000" dirty="0">
                <a:latin typeface="Arial" panose="020B0604020202020204" pitchFamily="34" charset="0"/>
                <a:ea typeface="맑은 고딕" pitchFamily="50" charset="-127"/>
                <a:cs typeface="Arial" panose="020B0604020202020204" pitchFamily="34" charset="0"/>
              </a:rPr>
              <a:t>winner-takes-it-all market </a:t>
            </a:r>
          </a:p>
          <a:p>
            <a:pPr marL="800100" lvl="1" indent="-342900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en-US" altLang="ko-KR" sz="2000" b="1" dirty="0">
                <a:latin typeface="Arial" panose="020B0604020202020204" pitchFamily="34" charset="0"/>
                <a:ea typeface="맑은 고딕" pitchFamily="50" charset="-127"/>
                <a:cs typeface="Arial" panose="020B0604020202020204" pitchFamily="34" charset="0"/>
              </a:rPr>
              <a:t>hoodie w/ sneakers</a:t>
            </a:r>
            <a:r>
              <a:rPr lang="en-US" altLang="ko-KR" sz="2000" dirty="0">
                <a:latin typeface="Arial" panose="020B0604020202020204" pitchFamily="34" charset="0"/>
                <a:ea typeface="맑은 고딕" pitchFamily="50" charset="-127"/>
                <a:cs typeface="Arial" panose="020B0604020202020204" pitchFamily="34" charset="0"/>
              </a:rPr>
              <a:t>, trial &amp; error, </a:t>
            </a:r>
            <a:r>
              <a:rPr lang="en-US" altLang="ko-KR" sz="2000" b="1" u="sng" dirty="0">
                <a:latin typeface="Arial" panose="020B0604020202020204" pitchFamily="34" charset="0"/>
                <a:ea typeface="맑은 고딕" pitchFamily="50" charset="-127"/>
                <a:cs typeface="Arial" panose="020B0604020202020204" pitchFamily="34" charset="0"/>
              </a:rPr>
              <a:t>hacker way</a:t>
            </a:r>
          </a:p>
          <a:p>
            <a:pPr marL="800100" lvl="1" indent="-342900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en-US" altLang="ko-KR" sz="2000" dirty="0">
                <a:latin typeface="Arial" panose="020B0604020202020204" pitchFamily="34" charset="0"/>
                <a:ea typeface="맑은 고딕" pitchFamily="50" charset="-127"/>
                <a:cs typeface="Arial" panose="020B0604020202020204" pitchFamily="34" charset="0"/>
              </a:rPr>
              <a:t>Economists to the West </a:t>
            </a:r>
            <a:r>
              <a:rPr lang="en-US" altLang="ko-KR" sz="1400" dirty="0">
                <a:latin typeface="Arial" panose="020B0604020202020204" pitchFamily="34" charset="0"/>
                <a:ea typeface="맑은 고딕" pitchFamily="50" charset="-127"/>
                <a:cs typeface="Arial" panose="020B0604020202020204" pitchFamily="34" charset="0"/>
              </a:rPr>
              <a:t>[</a:t>
            </a:r>
            <a:r>
              <a:rPr lang="en-US" altLang="ko-KR" sz="1400" dirty="0">
                <a:latin typeface="Arial" panose="020B0604020202020204" pitchFamily="34" charset="0"/>
                <a:ea typeface="맑은 고딕" pitchFamily="50" charset="-127"/>
                <a:cs typeface="Arial" panose="020B0604020202020204" pitchFamily="34" charset="0"/>
                <a:hlinkClick r:id="rId2"/>
              </a:rPr>
              <a:t>Link 1</a:t>
            </a:r>
            <a:r>
              <a:rPr lang="en-US" altLang="ko-KR" sz="1400" dirty="0">
                <a:latin typeface="Arial" panose="020B0604020202020204" pitchFamily="34" charset="0"/>
                <a:ea typeface="맑은 고딕" pitchFamily="50" charset="-127"/>
                <a:cs typeface="Arial" panose="020B0604020202020204" pitchFamily="34" charset="0"/>
              </a:rPr>
              <a:t>] [</a:t>
            </a:r>
            <a:r>
              <a:rPr lang="en-US" altLang="ko-KR" sz="1400" dirty="0">
                <a:latin typeface="Arial" panose="020B0604020202020204" pitchFamily="34" charset="0"/>
                <a:ea typeface="맑은 고딕" pitchFamily="50" charset="-127"/>
                <a:cs typeface="Arial" panose="020B0604020202020204" pitchFamily="34" charset="0"/>
                <a:hlinkClick r:id="rId3"/>
              </a:rPr>
              <a:t>Link 2</a:t>
            </a:r>
            <a:r>
              <a:rPr lang="en-US" altLang="ko-KR" sz="1400" dirty="0">
                <a:latin typeface="Arial" panose="020B0604020202020204" pitchFamily="34" charset="0"/>
                <a:ea typeface="맑은 고딕" pitchFamily="50" charset="-127"/>
                <a:cs typeface="Arial" panose="020B0604020202020204" pitchFamily="34" charset="0"/>
              </a:rPr>
              <a:t>]</a:t>
            </a:r>
          </a:p>
          <a:p>
            <a:pPr lvl="1">
              <a:lnSpc>
                <a:spcPct val="130000"/>
              </a:lnSpc>
            </a:pPr>
            <a:r>
              <a:rPr lang="en-US" altLang="ko-KR" sz="1400" dirty="0">
                <a:latin typeface="Arial" panose="020B0604020202020204" pitchFamily="34" charset="0"/>
                <a:ea typeface="맑은 고딕" pitchFamily="50" charset="-127"/>
                <a:cs typeface="Arial" panose="020B0604020202020204" pitchFamily="34" charset="0"/>
              </a:rPr>
              <a:t>※ The Social Network, 2010 / Silicon Valley, 2014 / Steve Jobs, 2015</a:t>
            </a:r>
          </a:p>
        </p:txBody>
      </p:sp>
      <p:sp>
        <p:nvSpPr>
          <p:cNvPr id="4" name="Google Shape;71;p13">
            <a:extLst>
              <a:ext uri="{FF2B5EF4-FFF2-40B4-BE49-F238E27FC236}">
                <a16:creationId xmlns:a16="http://schemas.microsoft.com/office/drawing/2014/main" id="{240A46BD-18AD-4744-AFA1-383FB267C990}"/>
              </a:ext>
            </a:extLst>
          </p:cNvPr>
          <p:cNvSpPr txBox="1"/>
          <p:nvPr/>
        </p:nvSpPr>
        <p:spPr>
          <a:xfrm>
            <a:off x="4617005" y="22671"/>
            <a:ext cx="4386283" cy="405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6000" tIns="36000" rIns="36000" bIns="36000" anchor="ctr" anchorCtr="0">
            <a:noAutofit/>
          </a:bodyPr>
          <a:lstStyle/>
          <a:p>
            <a:pPr lvl="0" algn="r">
              <a:buClr>
                <a:schemeClr val="dk1"/>
              </a:buClr>
              <a:buSzPts val="1600"/>
            </a:pPr>
            <a:r>
              <a:rPr lang="en-US" altLang="ko-KR" sz="1600" b="1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East</a:t>
            </a:r>
            <a:r>
              <a:rPr lang="ko-KR" altLang="en-US" sz="1600" b="1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1600" b="1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vs.</a:t>
            </a:r>
            <a:r>
              <a:rPr lang="ko-KR" altLang="en-US" sz="1600" b="1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1600" b="1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West</a:t>
            </a:r>
          </a:p>
        </p:txBody>
      </p:sp>
      <p:grpSp>
        <p:nvGrpSpPr>
          <p:cNvPr id="6" name="Google Shape;72;p13">
            <a:extLst>
              <a:ext uri="{FF2B5EF4-FFF2-40B4-BE49-F238E27FC236}">
                <a16:creationId xmlns:a16="http://schemas.microsoft.com/office/drawing/2014/main" id="{1D129689-98F7-44E8-B9CB-EA45E0D9921E}"/>
              </a:ext>
            </a:extLst>
          </p:cNvPr>
          <p:cNvGrpSpPr/>
          <p:nvPr/>
        </p:nvGrpSpPr>
        <p:grpSpPr>
          <a:xfrm>
            <a:off x="0" y="409182"/>
            <a:ext cx="9128681" cy="72000"/>
            <a:chOff x="0" y="428232"/>
            <a:chExt cx="9128681" cy="72000"/>
          </a:xfrm>
        </p:grpSpPr>
        <p:sp>
          <p:nvSpPr>
            <p:cNvPr id="7" name="Google Shape;73;p13">
              <a:extLst>
                <a:ext uri="{FF2B5EF4-FFF2-40B4-BE49-F238E27FC236}">
                  <a16:creationId xmlns:a16="http://schemas.microsoft.com/office/drawing/2014/main" id="{EFFD957B-F58C-4DF3-B797-D7BF4A155A38}"/>
                </a:ext>
              </a:extLst>
            </p:cNvPr>
            <p:cNvSpPr/>
            <p:nvPr/>
          </p:nvSpPr>
          <p:spPr>
            <a:xfrm rot="10800000" flipH="1">
              <a:off x="0" y="428232"/>
              <a:ext cx="2939450" cy="72000"/>
            </a:xfrm>
            <a:prstGeom prst="rect">
              <a:avLst/>
            </a:prstGeom>
            <a:solidFill>
              <a:srgbClr val="D8D8D8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 dirty="0">
                <a:solidFill>
                  <a:schemeClr val="lt1"/>
                </a:solidFill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  <a:sym typeface="Gulim"/>
              </a:endParaRPr>
            </a:p>
          </p:txBody>
        </p:sp>
        <p:sp>
          <p:nvSpPr>
            <p:cNvPr id="8" name="Google Shape;74;p13">
              <a:extLst>
                <a:ext uri="{FF2B5EF4-FFF2-40B4-BE49-F238E27FC236}">
                  <a16:creationId xmlns:a16="http://schemas.microsoft.com/office/drawing/2014/main" id="{2DDEFC38-E2C6-419A-ACC7-D12B75CF3CF1}"/>
                </a:ext>
              </a:extLst>
            </p:cNvPr>
            <p:cNvSpPr/>
            <p:nvPr/>
          </p:nvSpPr>
          <p:spPr>
            <a:xfrm rot="10800000" flipH="1">
              <a:off x="3087687" y="428232"/>
              <a:ext cx="2939450" cy="72000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 dirty="0">
                <a:solidFill>
                  <a:schemeClr val="lt1"/>
                </a:solidFill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  <a:sym typeface="Gulim"/>
              </a:endParaRPr>
            </a:p>
          </p:txBody>
        </p:sp>
        <p:sp>
          <p:nvSpPr>
            <p:cNvPr id="9" name="Google Shape;75;p13">
              <a:extLst>
                <a:ext uri="{FF2B5EF4-FFF2-40B4-BE49-F238E27FC236}">
                  <a16:creationId xmlns:a16="http://schemas.microsoft.com/office/drawing/2014/main" id="{88AD3907-9931-4A77-86B4-085CAF787182}"/>
                </a:ext>
              </a:extLst>
            </p:cNvPr>
            <p:cNvSpPr/>
            <p:nvPr/>
          </p:nvSpPr>
          <p:spPr>
            <a:xfrm rot="10800000" flipH="1">
              <a:off x="6189231" y="428232"/>
              <a:ext cx="2939450" cy="72000"/>
            </a:xfrm>
            <a:prstGeom prst="rect">
              <a:avLst/>
            </a:prstGeom>
            <a:solidFill>
              <a:srgbClr val="00B050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 dirty="0">
                <a:solidFill>
                  <a:schemeClr val="lt1"/>
                </a:solidFill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  <a:sym typeface="Gulim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656962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dissolve/>
      </p:transition>
    </mc:Choice>
    <mc:Fallback xmlns="">
      <p:transition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3528" y="593685"/>
            <a:ext cx="856895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000" b="1" dirty="0">
                <a:latin typeface="Arial" panose="020B0604020202020204" pitchFamily="34" charset="0"/>
                <a:ea typeface="맑은 고딕" pitchFamily="50" charset="-127"/>
                <a:cs typeface="Arial" panose="020B0604020202020204" pitchFamily="34" charset="0"/>
              </a:rPr>
              <a:t>West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altLang="ko-KR" sz="2400" dirty="0">
                <a:latin typeface="Arial" panose="020B0604020202020204" pitchFamily="34" charset="0"/>
                <a:ea typeface="맑은 고딕" pitchFamily="50" charset="-127"/>
                <a:cs typeface="Arial" panose="020B0604020202020204" pitchFamily="34" charset="0"/>
              </a:rPr>
              <a:t>and you get to marry Miranda Kerr </a:t>
            </a:r>
            <a:r>
              <a:rPr lang="en-US" altLang="ko-KR" sz="1400" dirty="0">
                <a:latin typeface="Arial" panose="020B0604020202020204" pitchFamily="34" charset="0"/>
                <a:ea typeface="맑은 고딕" pitchFamily="50" charset="-127"/>
                <a:cs typeface="Arial" panose="020B0604020202020204" pitchFamily="34" charset="0"/>
              </a:rPr>
              <a:t>[</a:t>
            </a:r>
            <a:r>
              <a:rPr lang="en-US" altLang="ko-KR" sz="1400" dirty="0">
                <a:latin typeface="Arial" panose="020B0604020202020204" pitchFamily="34" charset="0"/>
                <a:ea typeface="맑은 고딕" pitchFamily="50" charset="-127"/>
                <a:cs typeface="Arial" panose="020B0604020202020204" pitchFamily="34" charset="0"/>
                <a:hlinkClick r:id="rId2"/>
              </a:rPr>
              <a:t>Link</a:t>
            </a:r>
            <a:r>
              <a:rPr lang="en-US" altLang="ko-KR" sz="1400" dirty="0">
                <a:latin typeface="Arial" panose="020B0604020202020204" pitchFamily="34" charset="0"/>
                <a:ea typeface="맑은 고딕" pitchFamily="50" charset="-127"/>
                <a:cs typeface="Arial" panose="020B0604020202020204" pitchFamily="34" charset="0"/>
              </a:rPr>
              <a:t>]</a:t>
            </a: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916330" y="2250115"/>
            <a:ext cx="5311063" cy="4014200"/>
          </a:xfrm>
          <a:prstGeom prst="rect">
            <a:avLst/>
          </a:prstGeom>
        </p:spPr>
      </p:pic>
      <p:sp>
        <p:nvSpPr>
          <p:cNvPr id="4" name="직사각형 3"/>
          <p:cNvSpPr/>
          <p:nvPr/>
        </p:nvSpPr>
        <p:spPr>
          <a:xfrm>
            <a:off x="4481990" y="1801851"/>
            <a:ext cx="4572000" cy="27699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altLang="ko-KR" sz="1200" dirty="0"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  <a:hlinkClick r:id="rId4"/>
              </a:rPr>
              <a:t>https://www.facebook.com/leekj007/posts/10213310728181597</a:t>
            </a:r>
            <a:r>
              <a:rPr lang="en-US" altLang="ko-KR" sz="1200" dirty="0"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endParaRPr lang="ko-KR" altLang="en-US" sz="1200" dirty="0">
              <a:latin typeface="Arial" panose="020B0604020202020204" pitchFamily="34" charset="0"/>
              <a:ea typeface="맑은 고딕" panose="020B0503020000020004" pitchFamily="50" charset="-127"/>
              <a:cs typeface="Arial" panose="020B0604020202020204" pitchFamily="34" charset="0"/>
            </a:endParaRPr>
          </a:p>
        </p:txBody>
      </p:sp>
      <p:sp>
        <p:nvSpPr>
          <p:cNvPr id="5" name="Google Shape;71;p13">
            <a:extLst>
              <a:ext uri="{FF2B5EF4-FFF2-40B4-BE49-F238E27FC236}">
                <a16:creationId xmlns:a16="http://schemas.microsoft.com/office/drawing/2014/main" id="{58BD88DF-D774-4034-AA7E-EE99018F24B7}"/>
              </a:ext>
            </a:extLst>
          </p:cNvPr>
          <p:cNvSpPr txBox="1"/>
          <p:nvPr/>
        </p:nvSpPr>
        <p:spPr>
          <a:xfrm>
            <a:off x="4617005" y="22671"/>
            <a:ext cx="4386283" cy="405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6000" tIns="36000" rIns="36000" bIns="36000" anchor="ctr" anchorCtr="0">
            <a:noAutofit/>
          </a:bodyPr>
          <a:lstStyle/>
          <a:p>
            <a:pPr lvl="0" algn="r">
              <a:buClr>
                <a:schemeClr val="dk1"/>
              </a:buClr>
              <a:buSzPts val="1600"/>
            </a:pPr>
            <a:r>
              <a:rPr lang="en-US" altLang="ko-KR" sz="1600" b="1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East</a:t>
            </a:r>
            <a:r>
              <a:rPr lang="ko-KR" altLang="en-US" sz="1600" b="1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1600" b="1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vs.</a:t>
            </a:r>
            <a:r>
              <a:rPr lang="ko-KR" altLang="en-US" sz="1600" b="1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1600" b="1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West</a:t>
            </a:r>
          </a:p>
        </p:txBody>
      </p:sp>
      <p:grpSp>
        <p:nvGrpSpPr>
          <p:cNvPr id="6" name="Google Shape;72;p13">
            <a:extLst>
              <a:ext uri="{FF2B5EF4-FFF2-40B4-BE49-F238E27FC236}">
                <a16:creationId xmlns:a16="http://schemas.microsoft.com/office/drawing/2014/main" id="{B2EABA64-F7AA-4488-B36F-4F510FFA8772}"/>
              </a:ext>
            </a:extLst>
          </p:cNvPr>
          <p:cNvGrpSpPr/>
          <p:nvPr/>
        </p:nvGrpSpPr>
        <p:grpSpPr>
          <a:xfrm>
            <a:off x="0" y="409182"/>
            <a:ext cx="9128681" cy="72000"/>
            <a:chOff x="0" y="428232"/>
            <a:chExt cx="9128681" cy="72000"/>
          </a:xfrm>
        </p:grpSpPr>
        <p:sp>
          <p:nvSpPr>
            <p:cNvPr id="7" name="Google Shape;73;p13">
              <a:extLst>
                <a:ext uri="{FF2B5EF4-FFF2-40B4-BE49-F238E27FC236}">
                  <a16:creationId xmlns:a16="http://schemas.microsoft.com/office/drawing/2014/main" id="{C79895FC-763C-467A-8359-FFB89D7B8E90}"/>
                </a:ext>
              </a:extLst>
            </p:cNvPr>
            <p:cNvSpPr/>
            <p:nvPr/>
          </p:nvSpPr>
          <p:spPr>
            <a:xfrm rot="10800000" flipH="1">
              <a:off x="0" y="428232"/>
              <a:ext cx="2939450" cy="72000"/>
            </a:xfrm>
            <a:prstGeom prst="rect">
              <a:avLst/>
            </a:prstGeom>
            <a:solidFill>
              <a:srgbClr val="D8D8D8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 dirty="0">
                <a:solidFill>
                  <a:schemeClr val="lt1"/>
                </a:solidFill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  <a:sym typeface="Gulim"/>
              </a:endParaRPr>
            </a:p>
          </p:txBody>
        </p:sp>
        <p:sp>
          <p:nvSpPr>
            <p:cNvPr id="8" name="Google Shape;74;p13">
              <a:extLst>
                <a:ext uri="{FF2B5EF4-FFF2-40B4-BE49-F238E27FC236}">
                  <a16:creationId xmlns:a16="http://schemas.microsoft.com/office/drawing/2014/main" id="{8302E8FA-D03D-4C0C-9C08-BF53C0B4BD59}"/>
                </a:ext>
              </a:extLst>
            </p:cNvPr>
            <p:cNvSpPr/>
            <p:nvPr/>
          </p:nvSpPr>
          <p:spPr>
            <a:xfrm rot="10800000" flipH="1">
              <a:off x="3087687" y="428232"/>
              <a:ext cx="2939450" cy="72000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 dirty="0">
                <a:solidFill>
                  <a:schemeClr val="lt1"/>
                </a:solidFill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  <a:sym typeface="Gulim"/>
              </a:endParaRPr>
            </a:p>
          </p:txBody>
        </p:sp>
        <p:sp>
          <p:nvSpPr>
            <p:cNvPr id="9" name="Google Shape;75;p13">
              <a:extLst>
                <a:ext uri="{FF2B5EF4-FFF2-40B4-BE49-F238E27FC236}">
                  <a16:creationId xmlns:a16="http://schemas.microsoft.com/office/drawing/2014/main" id="{B0768189-55D2-471B-80CA-DF9C4BCB2B87}"/>
                </a:ext>
              </a:extLst>
            </p:cNvPr>
            <p:cNvSpPr/>
            <p:nvPr/>
          </p:nvSpPr>
          <p:spPr>
            <a:xfrm rot="10800000" flipH="1">
              <a:off x="6189231" y="428232"/>
              <a:ext cx="2939450" cy="72000"/>
            </a:xfrm>
            <a:prstGeom prst="rect">
              <a:avLst/>
            </a:prstGeom>
            <a:solidFill>
              <a:srgbClr val="00B050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 dirty="0">
                <a:solidFill>
                  <a:schemeClr val="lt1"/>
                </a:solidFill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  <a:sym typeface="Gulim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81180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dissolve/>
      </p:transition>
    </mc:Choice>
    <mc:Fallback xmlns="">
      <p:transition>
        <p:dissolv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71;p13">
            <a:extLst>
              <a:ext uri="{FF2B5EF4-FFF2-40B4-BE49-F238E27FC236}">
                <a16:creationId xmlns:a16="http://schemas.microsoft.com/office/drawing/2014/main" id="{D5854CA3-F19E-4519-B1C0-8B9C7F36FA80}"/>
              </a:ext>
            </a:extLst>
          </p:cNvPr>
          <p:cNvSpPr txBox="1"/>
          <p:nvPr/>
        </p:nvSpPr>
        <p:spPr>
          <a:xfrm>
            <a:off x="692917" y="22671"/>
            <a:ext cx="8310371" cy="405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6000" tIns="36000" rIns="36000" bIns="36000" anchor="ctr" anchorCtr="0">
            <a:noAutofit/>
          </a:bodyPr>
          <a:lstStyle/>
          <a:p>
            <a:pPr algn="r">
              <a:buClr>
                <a:schemeClr val="dk1"/>
              </a:buClr>
              <a:buSzPts val="1600"/>
            </a:pPr>
            <a:r>
              <a:rPr lang="en-US" altLang="ko-KR" sz="1600" b="1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East vs. West</a:t>
            </a:r>
          </a:p>
        </p:txBody>
      </p:sp>
      <p:grpSp>
        <p:nvGrpSpPr>
          <p:cNvPr id="7" name="Google Shape;72;p13">
            <a:extLst>
              <a:ext uri="{FF2B5EF4-FFF2-40B4-BE49-F238E27FC236}">
                <a16:creationId xmlns:a16="http://schemas.microsoft.com/office/drawing/2014/main" id="{517231C8-00B5-4661-A934-3C3B80DE8E6C}"/>
              </a:ext>
            </a:extLst>
          </p:cNvPr>
          <p:cNvGrpSpPr/>
          <p:nvPr/>
        </p:nvGrpSpPr>
        <p:grpSpPr>
          <a:xfrm>
            <a:off x="0" y="409182"/>
            <a:ext cx="9128681" cy="72000"/>
            <a:chOff x="0" y="428232"/>
            <a:chExt cx="9128681" cy="72000"/>
          </a:xfrm>
        </p:grpSpPr>
        <p:sp>
          <p:nvSpPr>
            <p:cNvPr id="8" name="Google Shape;73;p13">
              <a:extLst>
                <a:ext uri="{FF2B5EF4-FFF2-40B4-BE49-F238E27FC236}">
                  <a16:creationId xmlns:a16="http://schemas.microsoft.com/office/drawing/2014/main" id="{810CC6A2-5580-415E-B25A-63438F389634}"/>
                </a:ext>
              </a:extLst>
            </p:cNvPr>
            <p:cNvSpPr/>
            <p:nvPr/>
          </p:nvSpPr>
          <p:spPr>
            <a:xfrm rot="10800000" flipH="1">
              <a:off x="0" y="428232"/>
              <a:ext cx="2939450" cy="72000"/>
            </a:xfrm>
            <a:prstGeom prst="rect">
              <a:avLst/>
            </a:prstGeom>
            <a:solidFill>
              <a:srgbClr val="D8D8D8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 dirty="0">
                <a:solidFill>
                  <a:schemeClr val="lt1"/>
                </a:solidFill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  <a:sym typeface="Gulim"/>
              </a:endParaRPr>
            </a:p>
          </p:txBody>
        </p:sp>
        <p:sp>
          <p:nvSpPr>
            <p:cNvPr id="9" name="Google Shape;74;p13">
              <a:extLst>
                <a:ext uri="{FF2B5EF4-FFF2-40B4-BE49-F238E27FC236}">
                  <a16:creationId xmlns:a16="http://schemas.microsoft.com/office/drawing/2014/main" id="{3404DF6E-6E65-4103-AF37-2EA1DE44BA51}"/>
                </a:ext>
              </a:extLst>
            </p:cNvPr>
            <p:cNvSpPr/>
            <p:nvPr/>
          </p:nvSpPr>
          <p:spPr>
            <a:xfrm rot="10800000" flipH="1">
              <a:off x="3087687" y="428232"/>
              <a:ext cx="2939450" cy="72000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 dirty="0">
                <a:solidFill>
                  <a:schemeClr val="lt1"/>
                </a:solidFill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  <a:sym typeface="Gulim"/>
              </a:endParaRPr>
            </a:p>
          </p:txBody>
        </p:sp>
        <p:sp>
          <p:nvSpPr>
            <p:cNvPr id="10" name="Google Shape;75;p13">
              <a:extLst>
                <a:ext uri="{FF2B5EF4-FFF2-40B4-BE49-F238E27FC236}">
                  <a16:creationId xmlns:a16="http://schemas.microsoft.com/office/drawing/2014/main" id="{DEF02EF7-0685-4CDA-8931-86394D812508}"/>
                </a:ext>
              </a:extLst>
            </p:cNvPr>
            <p:cNvSpPr/>
            <p:nvPr/>
          </p:nvSpPr>
          <p:spPr>
            <a:xfrm rot="10800000" flipH="1">
              <a:off x="6189231" y="428232"/>
              <a:ext cx="2939450" cy="72000"/>
            </a:xfrm>
            <a:prstGeom prst="rect">
              <a:avLst/>
            </a:prstGeom>
            <a:solidFill>
              <a:srgbClr val="00B050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 dirty="0">
                <a:solidFill>
                  <a:schemeClr val="lt1"/>
                </a:solidFill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  <a:sym typeface="Gulim"/>
              </a:endParaRPr>
            </a:p>
          </p:txBody>
        </p:sp>
      </p:grpSp>
      <p:pic>
        <p:nvPicPr>
          <p:cNvPr id="5" name="그림 4">
            <a:extLst>
              <a:ext uri="{FF2B5EF4-FFF2-40B4-BE49-F238E27FC236}">
                <a16:creationId xmlns:a16="http://schemas.microsoft.com/office/drawing/2014/main" id="{CF6CB9E3-2542-4914-A849-8E995945715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90625" y="788147"/>
            <a:ext cx="6762750" cy="5419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721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dissolve/>
      </p:transition>
    </mc:Choice>
    <mc:Fallback xmlns="">
      <p:transition>
        <p:dissolv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228806" y="452414"/>
            <a:ext cx="8708012" cy="6370975"/>
          </a:xfrm>
          <a:prstGeom prst="rect">
            <a:avLst/>
          </a:prstGeom>
        </p:spPr>
        <p:txBody>
          <a:bodyPr wrap="square" lIns="36000" tIns="36000" rIns="36000" bIns="36000" anchor="ctr" anchorCtr="0">
            <a:noAutofit/>
          </a:bodyPr>
          <a:lstStyle/>
          <a:p>
            <a:pPr marL="171450" indent="-171450">
              <a:spcBef>
                <a:spcPts val="200"/>
              </a:spcBef>
              <a:spcAft>
                <a:spcPts val="100"/>
              </a:spcAft>
              <a:buFont typeface="Arial" panose="020B0604020202020204" pitchFamily="34" charset="0"/>
              <a:buChar char="•"/>
            </a:pPr>
            <a:r>
              <a:rPr lang="ko-KR" altLang="en-US" sz="1200" dirty="0">
                <a:latin typeface="Arial" panose="020B0604020202020204" pitchFamily="34" charset="0"/>
                <a:ea typeface="맑은 고딕" panose="020B0503020000020004" pitchFamily="50" charset="-127"/>
              </a:rPr>
              <a:t>미국은 전통적으로 영국의 청교도들이 미국의 동부를 중심으로 개척한 나라입니다</a:t>
            </a:r>
            <a:r>
              <a:rPr lang="en-US" altLang="ko-KR" sz="1200" dirty="0">
                <a:latin typeface="Arial" panose="020B0604020202020204" pitchFamily="34" charset="0"/>
                <a:ea typeface="맑은 고딕" panose="020B0503020000020004" pitchFamily="50" charset="-127"/>
              </a:rPr>
              <a:t>. </a:t>
            </a:r>
            <a:r>
              <a:rPr lang="ko-KR" altLang="en-US" sz="1200" dirty="0">
                <a:latin typeface="Arial" panose="020B0604020202020204" pitchFamily="34" charset="0"/>
                <a:ea typeface="맑은 고딕" panose="020B0503020000020004" pitchFamily="50" charset="-127"/>
              </a:rPr>
              <a:t>영국에서 건너가서 개척한 미국 동부의 </a:t>
            </a:r>
            <a:r>
              <a:rPr lang="en-US" altLang="ko-KR" sz="1200" dirty="0">
                <a:latin typeface="Arial" panose="020B0604020202020204" pitchFamily="34" charset="0"/>
                <a:ea typeface="맑은 고딕" panose="020B0503020000020004" pitchFamily="50" charset="-127"/>
              </a:rPr>
              <a:t>13</a:t>
            </a:r>
            <a:r>
              <a:rPr lang="ko-KR" altLang="en-US" sz="1200" dirty="0">
                <a:latin typeface="Arial" panose="020B0604020202020204" pitchFamily="34" charset="0"/>
                <a:ea typeface="맑은 고딕" panose="020B0503020000020004" pitchFamily="50" charset="-127"/>
              </a:rPr>
              <a:t>개 주에서 시작하여 점차 중부</a:t>
            </a:r>
            <a:r>
              <a:rPr lang="en-US" altLang="ko-KR" sz="1200" dirty="0">
                <a:latin typeface="Arial" panose="020B0604020202020204" pitchFamily="34" charset="0"/>
                <a:ea typeface="맑은 고딕" panose="020B0503020000020004" pitchFamily="50" charset="-127"/>
              </a:rPr>
              <a:t>, </a:t>
            </a:r>
            <a:r>
              <a:rPr lang="ko-KR" altLang="en-US" sz="1200" dirty="0">
                <a:latin typeface="Arial" panose="020B0604020202020204" pitchFamily="34" charset="0"/>
                <a:ea typeface="맑은 고딕" panose="020B0503020000020004" pitchFamily="50" charset="-127"/>
              </a:rPr>
              <a:t>서부로 확장된 것이죠</a:t>
            </a:r>
            <a:r>
              <a:rPr lang="en-US" altLang="ko-KR" sz="1200" dirty="0">
                <a:latin typeface="Arial" panose="020B0604020202020204" pitchFamily="34" charset="0"/>
                <a:ea typeface="맑은 고딕" panose="020B0503020000020004" pitchFamily="50" charset="-127"/>
              </a:rPr>
              <a:t>. </a:t>
            </a:r>
            <a:r>
              <a:rPr lang="ko-KR" altLang="en-US" sz="1200" dirty="0">
                <a:latin typeface="Arial" panose="020B0604020202020204" pitchFamily="34" charset="0"/>
                <a:ea typeface="맑은 고딕" panose="020B0503020000020004" pitchFamily="50" charset="-127"/>
              </a:rPr>
              <a:t>미국은 </a:t>
            </a:r>
            <a:r>
              <a:rPr lang="en-US" altLang="ko-KR" sz="1200" dirty="0">
                <a:latin typeface="Arial" panose="020B0604020202020204" pitchFamily="34" charset="0"/>
                <a:ea typeface="맑은 고딕" panose="020B0503020000020004" pitchFamily="50" charset="-127"/>
              </a:rPr>
              <a:t>1900</a:t>
            </a:r>
            <a:r>
              <a:rPr lang="ko-KR" altLang="en-US" sz="1200" dirty="0" err="1">
                <a:latin typeface="Arial" panose="020B0604020202020204" pitchFamily="34" charset="0"/>
                <a:ea typeface="맑은 고딕" panose="020B0503020000020004" pitchFamily="50" charset="-127"/>
              </a:rPr>
              <a:t>년대초부터</a:t>
            </a:r>
            <a:r>
              <a:rPr lang="ko-KR" altLang="en-US" sz="1200" dirty="0">
                <a:latin typeface="Arial" panose="020B0604020202020204" pitchFamily="34" charset="0"/>
                <a:ea typeface="맑은 고딕" panose="020B0503020000020004" pitchFamily="50" charset="-127"/>
              </a:rPr>
              <a:t> 미국 동부 연안</a:t>
            </a:r>
            <a:r>
              <a:rPr lang="en-US" altLang="ko-KR" sz="1200" dirty="0">
                <a:latin typeface="Arial" panose="020B0604020202020204" pitchFamily="34" charset="0"/>
                <a:ea typeface="맑은 고딕" panose="020B0503020000020004" pitchFamily="50" charset="-127"/>
              </a:rPr>
              <a:t>(</a:t>
            </a:r>
            <a:r>
              <a:rPr lang="ko-KR" altLang="en-US" sz="1200" dirty="0">
                <a:latin typeface="Arial" panose="020B0604020202020204" pitchFamily="34" charset="0"/>
                <a:ea typeface="맑은 고딕" panose="020B0503020000020004" pitchFamily="50" charset="-127"/>
              </a:rPr>
              <a:t>대서양 연안</a:t>
            </a:r>
            <a:r>
              <a:rPr lang="en-US" altLang="ko-KR" sz="1200" dirty="0">
                <a:latin typeface="Arial" panose="020B0604020202020204" pitchFamily="34" charset="0"/>
                <a:ea typeface="맑은 고딕" panose="020B0503020000020004" pitchFamily="50" charset="-127"/>
              </a:rPr>
              <a:t>)</a:t>
            </a:r>
            <a:r>
              <a:rPr lang="ko-KR" altLang="en-US" sz="1200" dirty="0">
                <a:latin typeface="Arial" panose="020B0604020202020204" pitchFamily="34" charset="0"/>
                <a:ea typeface="맑은 고딕" panose="020B0503020000020004" pitchFamily="50" charset="-127"/>
              </a:rPr>
              <a:t>의 대도시들</a:t>
            </a:r>
            <a:r>
              <a:rPr lang="en-US" altLang="ko-KR" sz="1200" dirty="0">
                <a:latin typeface="Arial" panose="020B0604020202020204" pitchFamily="34" charset="0"/>
                <a:ea typeface="맑은 고딕" panose="020B0503020000020004" pitchFamily="50" charset="-127"/>
              </a:rPr>
              <a:t>, 5</a:t>
            </a:r>
            <a:r>
              <a:rPr lang="ko-KR" altLang="en-US" sz="1200" dirty="0">
                <a:latin typeface="Arial" panose="020B0604020202020204" pitchFamily="34" charset="0"/>
                <a:ea typeface="맑은 고딕" panose="020B0503020000020004" pitchFamily="50" charset="-127"/>
              </a:rPr>
              <a:t>대호 연안의 </a:t>
            </a:r>
            <a:r>
              <a:rPr lang="en-US" altLang="ko-KR" sz="1200" dirty="0">
                <a:latin typeface="Arial" panose="020B0604020202020204" pitchFamily="34" charset="0"/>
                <a:ea typeface="맑은 고딕" panose="020B0503020000020004" pitchFamily="50" charset="-127"/>
              </a:rPr>
              <a:t>Steel Valley, </a:t>
            </a:r>
            <a:r>
              <a:rPr lang="ko-KR" altLang="en-US" sz="1200" dirty="0">
                <a:latin typeface="Arial" panose="020B0604020202020204" pitchFamily="34" charset="0"/>
                <a:ea typeface="맑은 고딕" panose="020B0503020000020004" pitchFamily="50" charset="-127"/>
              </a:rPr>
              <a:t>촘촘한 수로와 육로</a:t>
            </a:r>
            <a:r>
              <a:rPr lang="en-US" altLang="ko-KR" sz="1200" dirty="0">
                <a:latin typeface="Arial" panose="020B0604020202020204" pitchFamily="34" charset="0"/>
                <a:ea typeface="맑은 고딕" panose="020B0503020000020004" pitchFamily="50" charset="-127"/>
              </a:rPr>
              <a:t>(</a:t>
            </a:r>
            <a:r>
              <a:rPr lang="ko-KR" altLang="en-US" sz="1200" dirty="0">
                <a:latin typeface="Arial" panose="020B0604020202020204" pitchFamily="34" charset="0"/>
                <a:ea typeface="맑은 고딕" panose="020B0503020000020004" pitchFamily="50" charset="-127"/>
              </a:rPr>
              <a:t>운송의 효율성</a:t>
            </a:r>
            <a:r>
              <a:rPr lang="en-US" altLang="ko-KR" sz="1200" dirty="0">
                <a:latin typeface="Arial" panose="020B0604020202020204" pitchFamily="34" charset="0"/>
                <a:ea typeface="맑은 고딕" panose="020B0503020000020004" pitchFamily="50" charset="-127"/>
              </a:rPr>
              <a:t>, </a:t>
            </a:r>
            <a:r>
              <a:rPr lang="ko-KR" altLang="en-US" sz="1200" dirty="0">
                <a:latin typeface="Arial" panose="020B0604020202020204" pitchFamily="34" charset="0"/>
                <a:ea typeface="맑은 고딕" panose="020B0503020000020004" pitchFamily="50" charset="-127"/>
              </a:rPr>
              <a:t>수로와 육로</a:t>
            </a:r>
            <a:r>
              <a:rPr lang="en-US" altLang="ko-KR" sz="1200" dirty="0">
                <a:latin typeface="Arial" panose="020B0604020202020204" pitchFamily="34" charset="0"/>
                <a:ea typeface="맑은 고딕" panose="020B0503020000020004" pitchFamily="50" charset="-127"/>
              </a:rPr>
              <a:t>.</a:t>
            </a:r>
            <a:r>
              <a:rPr lang="en-US" altLang="ko-KR" sz="1200" dirty="0" err="1">
                <a:latin typeface="Arial" panose="020B0604020202020204" pitchFamily="34" charset="0"/>
                <a:ea typeface="맑은 고딕" panose="020B0503020000020004" pitchFamily="50" charset="-127"/>
              </a:rPr>
              <a:t>png</a:t>
            </a:r>
            <a:r>
              <a:rPr lang="en-US" altLang="ko-KR" sz="1200" dirty="0">
                <a:latin typeface="Arial" panose="020B0604020202020204" pitchFamily="34" charset="0"/>
                <a:ea typeface="맑은 고딕" panose="020B0503020000020004" pitchFamily="50" charset="-127"/>
              </a:rPr>
              <a:t> </a:t>
            </a:r>
            <a:r>
              <a:rPr lang="ko-KR" altLang="en-US" sz="1200" dirty="0">
                <a:latin typeface="Arial" panose="020B0604020202020204" pitchFamily="34" charset="0"/>
                <a:ea typeface="맑은 고딕" panose="020B0503020000020004" pitchFamily="50" charset="-127"/>
              </a:rPr>
              <a:t>참조</a:t>
            </a:r>
            <a:r>
              <a:rPr lang="en-US" altLang="ko-KR" sz="1200" dirty="0">
                <a:latin typeface="Arial" panose="020B0604020202020204" pitchFamily="34" charset="0"/>
                <a:ea typeface="맑은 고딕" panose="020B0503020000020004" pitchFamily="50" charset="-127"/>
              </a:rPr>
              <a:t>)</a:t>
            </a:r>
            <a:r>
              <a:rPr lang="ko-KR" altLang="en-US" sz="1200" dirty="0">
                <a:latin typeface="Arial" panose="020B0604020202020204" pitchFamily="34" charset="0"/>
                <a:ea typeface="맑은 고딕" panose="020B0503020000020004" pitchFamily="50" charset="-127"/>
              </a:rPr>
              <a:t>를 배경으로 눈부신 산업화를 이루어 냅니다</a:t>
            </a:r>
            <a:r>
              <a:rPr lang="en-US" altLang="ko-KR" sz="1200" dirty="0">
                <a:latin typeface="Arial" panose="020B0604020202020204" pitchFamily="34" charset="0"/>
                <a:ea typeface="맑은 고딕" panose="020B0503020000020004" pitchFamily="50" charset="-127"/>
              </a:rPr>
              <a:t>. </a:t>
            </a:r>
            <a:r>
              <a:rPr lang="ko-KR" altLang="en-US" sz="1200" dirty="0">
                <a:latin typeface="Arial" panose="020B0604020202020204" pitchFamily="34" charset="0"/>
                <a:ea typeface="맑은 고딕" panose="020B0503020000020004" pitchFamily="50" charset="-127"/>
              </a:rPr>
              <a:t>미국의 중심은 단연 동부와 중부였죠</a:t>
            </a:r>
            <a:r>
              <a:rPr lang="en-US" altLang="ko-KR" sz="1200" dirty="0">
                <a:latin typeface="Arial" panose="020B0604020202020204" pitchFamily="34" charset="0"/>
                <a:ea typeface="맑은 고딕" panose="020B0503020000020004" pitchFamily="50" charset="-127"/>
              </a:rPr>
              <a:t>. YouTube</a:t>
            </a:r>
            <a:r>
              <a:rPr lang="ko-KR" altLang="en-US" sz="1200" dirty="0">
                <a:latin typeface="Arial" panose="020B0604020202020204" pitchFamily="34" charset="0"/>
                <a:ea typeface="맑은 고딕" panose="020B0503020000020004" pitchFamily="50" charset="-127"/>
              </a:rPr>
              <a:t>에 잘 설명된 게 있습니다</a:t>
            </a:r>
            <a:r>
              <a:rPr lang="en-US" altLang="ko-KR" sz="1200" dirty="0">
                <a:latin typeface="Arial" panose="020B0604020202020204" pitchFamily="34" charset="0"/>
                <a:ea typeface="맑은 고딕" panose="020B0503020000020004" pitchFamily="50" charset="-127"/>
              </a:rPr>
              <a:t>. </a:t>
            </a:r>
            <a:r>
              <a:rPr lang="en-US" altLang="ko-KR" sz="1200" dirty="0">
                <a:latin typeface="Arial" panose="020B0604020202020204" pitchFamily="34" charset="0"/>
                <a:ea typeface="맑은 고딕" panose="020B0503020000020004" pitchFamily="50" charset="-127"/>
                <a:hlinkClick r:id="rId2"/>
              </a:rPr>
              <a:t>https://www.youtube.com/watch?v=wlwZ-bTAvME</a:t>
            </a:r>
            <a:r>
              <a:rPr lang="en-US" altLang="ko-KR" sz="1200" dirty="0">
                <a:latin typeface="Arial" panose="020B0604020202020204" pitchFamily="34" charset="0"/>
                <a:ea typeface="맑은 고딕" panose="020B0503020000020004" pitchFamily="50" charset="-127"/>
              </a:rPr>
              <a:t>  </a:t>
            </a:r>
          </a:p>
          <a:p>
            <a:pPr marL="171450" indent="-171450">
              <a:spcBef>
                <a:spcPts val="200"/>
              </a:spcBef>
              <a:spcAft>
                <a:spcPts val="100"/>
              </a:spcAft>
              <a:buFont typeface="Arial" panose="020B0604020202020204" pitchFamily="34" charset="0"/>
              <a:buChar char="•"/>
            </a:pPr>
            <a:endParaRPr lang="en-US" altLang="ko-KR" sz="1200" dirty="0">
              <a:latin typeface="Arial" panose="020B0604020202020204" pitchFamily="34" charset="0"/>
              <a:ea typeface="맑은 고딕" panose="020B0503020000020004" pitchFamily="50" charset="-127"/>
            </a:endParaRPr>
          </a:p>
          <a:p>
            <a:pPr marL="171450" indent="-171450">
              <a:spcBef>
                <a:spcPts val="200"/>
              </a:spcBef>
              <a:spcAft>
                <a:spcPts val="100"/>
              </a:spcAft>
              <a:buFont typeface="Arial" panose="020B0604020202020204" pitchFamily="34" charset="0"/>
              <a:buChar char="•"/>
            </a:pPr>
            <a:r>
              <a:rPr lang="ko-KR" altLang="en-US" sz="1200" dirty="0">
                <a:latin typeface="Arial" panose="020B0604020202020204" pitchFamily="34" charset="0"/>
                <a:ea typeface="맑은 고딕" panose="020B0503020000020004" pitchFamily="50" charset="-127"/>
              </a:rPr>
              <a:t>반면</a:t>
            </a:r>
            <a:r>
              <a:rPr lang="en-US" altLang="ko-KR" sz="1200" dirty="0">
                <a:latin typeface="Arial" panose="020B0604020202020204" pitchFamily="34" charset="0"/>
                <a:ea typeface="맑은 고딕" panose="020B0503020000020004" pitchFamily="50" charset="-127"/>
              </a:rPr>
              <a:t>, </a:t>
            </a:r>
            <a:r>
              <a:rPr lang="ko-KR" altLang="en-US" sz="1200" dirty="0">
                <a:latin typeface="Arial" panose="020B0604020202020204" pitchFamily="34" charset="0"/>
                <a:ea typeface="맑은 고딕" panose="020B0503020000020004" pitchFamily="50" charset="-127"/>
              </a:rPr>
              <a:t>요즈음 미국의 중심</a:t>
            </a:r>
            <a:r>
              <a:rPr lang="en-US" altLang="ko-KR" sz="1200" dirty="0">
                <a:latin typeface="Arial" panose="020B0604020202020204" pitchFamily="34" charset="0"/>
                <a:ea typeface="맑은 고딕" panose="020B0503020000020004" pitchFamily="50" charset="-127"/>
              </a:rPr>
              <a:t>, </a:t>
            </a:r>
            <a:r>
              <a:rPr lang="ko-KR" altLang="en-US" sz="1200" dirty="0">
                <a:latin typeface="Arial" panose="020B0604020202020204" pitchFamily="34" charset="0"/>
                <a:ea typeface="맑은 고딕" panose="020B0503020000020004" pitchFamily="50" charset="-127"/>
              </a:rPr>
              <a:t>아니 전세계의 중심은 미국 서부입니다</a:t>
            </a:r>
            <a:r>
              <a:rPr lang="en-US" altLang="ko-KR" sz="1200" dirty="0">
                <a:latin typeface="Arial" panose="020B0604020202020204" pitchFamily="34" charset="0"/>
                <a:ea typeface="맑은 고딕" panose="020B0503020000020004" pitchFamily="50" charset="-127"/>
              </a:rPr>
              <a:t>. 1970</a:t>
            </a:r>
            <a:r>
              <a:rPr lang="ko-KR" altLang="en-US" sz="1200" dirty="0">
                <a:latin typeface="Arial" panose="020B0604020202020204" pitchFamily="34" charset="0"/>
                <a:ea typeface="맑은 고딕" panose="020B0503020000020004" pitchFamily="50" charset="-127"/>
              </a:rPr>
              <a:t>년 중반까지 호황을 누렸던 미국의 철강 경기는 일본</a:t>
            </a:r>
            <a:r>
              <a:rPr lang="en-US" altLang="ko-KR" sz="1200" dirty="0">
                <a:latin typeface="Arial" panose="020B0604020202020204" pitchFamily="34" charset="0"/>
                <a:ea typeface="맑은 고딕" panose="020B0503020000020004" pitchFamily="50" charset="-127"/>
              </a:rPr>
              <a:t>(</a:t>
            </a:r>
            <a:r>
              <a:rPr lang="ko-KR" altLang="en-US" sz="1200" dirty="0" err="1">
                <a:latin typeface="Arial" panose="020B0604020202020204" pitchFamily="34" charset="0"/>
                <a:ea typeface="맑은 고딕" panose="020B0503020000020004" pitchFamily="50" charset="-127"/>
              </a:rPr>
              <a:t>신일본제철</a:t>
            </a:r>
            <a:r>
              <a:rPr lang="en-US" altLang="ko-KR" sz="1200" dirty="0">
                <a:latin typeface="Arial" panose="020B0604020202020204" pitchFamily="34" charset="0"/>
                <a:ea typeface="맑은 고딕" panose="020B0503020000020004" pitchFamily="50" charset="-127"/>
              </a:rPr>
              <a:t>)</a:t>
            </a:r>
            <a:r>
              <a:rPr lang="ko-KR" altLang="en-US" sz="1200" dirty="0">
                <a:latin typeface="Arial" panose="020B0604020202020204" pitchFamily="34" charset="0"/>
                <a:ea typeface="맑은 고딕" panose="020B0503020000020004" pitchFamily="50" charset="-127"/>
              </a:rPr>
              <a:t>에 의해 파괴적 혁신을 당하고 점차 쇠락해 갔는데</a:t>
            </a:r>
            <a:r>
              <a:rPr lang="en-US" altLang="ko-KR" sz="1200" dirty="0">
                <a:latin typeface="Arial" panose="020B0604020202020204" pitchFamily="34" charset="0"/>
                <a:ea typeface="맑은 고딕" panose="020B0503020000020004" pitchFamily="50" charset="-127"/>
              </a:rPr>
              <a:t>, </a:t>
            </a:r>
            <a:r>
              <a:rPr lang="ko-KR" altLang="en-US" sz="1200" dirty="0">
                <a:latin typeface="Arial" panose="020B0604020202020204" pitchFamily="34" charset="0"/>
                <a:ea typeface="맑은 고딕" panose="020B0503020000020004" pitchFamily="50" charset="-127"/>
              </a:rPr>
              <a:t>미국의 서부는 </a:t>
            </a:r>
            <a:r>
              <a:rPr lang="en-US" altLang="ko-KR" sz="1200" dirty="0">
                <a:latin typeface="Arial" panose="020B0604020202020204" pitchFamily="34" charset="0"/>
                <a:ea typeface="맑은 고딕" panose="020B0503020000020004" pitchFamily="50" charset="-127"/>
              </a:rPr>
              <a:t>2</a:t>
            </a:r>
            <a:r>
              <a:rPr lang="ko-KR" altLang="en-US" sz="1200" dirty="0">
                <a:latin typeface="Arial" panose="020B0604020202020204" pitchFamily="34" charset="0"/>
                <a:ea typeface="맑은 고딕" panose="020B0503020000020004" pitchFamily="50" charset="-127"/>
              </a:rPr>
              <a:t>차 세계대전 이후 </a:t>
            </a:r>
            <a:r>
              <a:rPr lang="en-US" altLang="ko-KR" sz="1200" dirty="0">
                <a:latin typeface="Arial" panose="020B0604020202020204" pitchFamily="34" charset="0"/>
                <a:ea typeface="맑은 고딕" panose="020B0503020000020004" pitchFamily="50" charset="-127"/>
              </a:rPr>
              <a:t>IT</a:t>
            </a:r>
            <a:r>
              <a:rPr lang="ko-KR" altLang="en-US" sz="1200" dirty="0">
                <a:latin typeface="Arial" panose="020B0604020202020204" pitchFamily="34" charset="0"/>
                <a:ea typeface="맑은 고딕" panose="020B0503020000020004" pitchFamily="50" charset="-127"/>
              </a:rPr>
              <a:t>의 중심이 되면서 </a:t>
            </a:r>
            <a:r>
              <a:rPr lang="en-US" altLang="ko-KR" sz="1200" dirty="0">
                <a:latin typeface="Arial" panose="020B0604020202020204" pitchFamily="34" charset="0"/>
                <a:ea typeface="맑은 고딕" panose="020B0503020000020004" pitchFamily="50" charset="-127"/>
              </a:rPr>
              <a:t>1955</a:t>
            </a:r>
            <a:r>
              <a:rPr lang="ko-KR" altLang="en-US" sz="1200" dirty="0">
                <a:latin typeface="Arial" panose="020B0604020202020204" pitchFamily="34" charset="0"/>
                <a:ea typeface="맑은 고딕" panose="020B0503020000020004" pitchFamily="50" charset="-127"/>
              </a:rPr>
              <a:t>년 동년배 </a:t>
            </a:r>
            <a:r>
              <a:rPr lang="en-US" altLang="ko-KR" sz="1200" dirty="0">
                <a:latin typeface="Arial" panose="020B0604020202020204" pitchFamily="34" charset="0"/>
                <a:ea typeface="맑은 고딕" panose="020B0503020000020004" pitchFamily="50" charset="-127"/>
              </a:rPr>
              <a:t>3</a:t>
            </a:r>
            <a:r>
              <a:rPr lang="ko-KR" altLang="en-US" sz="1200" dirty="0">
                <a:latin typeface="Arial" panose="020B0604020202020204" pitchFamily="34" charset="0"/>
                <a:ea typeface="맑은 고딕" panose="020B0503020000020004" pitchFamily="50" charset="-127"/>
              </a:rPr>
              <a:t>명</a:t>
            </a:r>
            <a:r>
              <a:rPr lang="en-US" altLang="ko-KR" sz="1200" dirty="0">
                <a:latin typeface="Arial" panose="020B0604020202020204" pitchFamily="34" charset="0"/>
                <a:ea typeface="맑은 고딕" panose="020B0503020000020004" pitchFamily="50" charset="-127"/>
              </a:rPr>
              <a:t>(Bill Gates, Steve Jobs, Eric Schmidt)</a:t>
            </a:r>
            <a:r>
              <a:rPr lang="ko-KR" altLang="en-US" sz="1200" dirty="0">
                <a:latin typeface="Arial" panose="020B0604020202020204" pitchFamily="34" charset="0"/>
                <a:ea typeface="맑은 고딕" panose="020B0503020000020004" pitchFamily="50" charset="-127"/>
              </a:rPr>
              <a:t>가 등장하며 더욱 성장하게 됩니다</a:t>
            </a:r>
            <a:r>
              <a:rPr lang="en-US" altLang="ko-KR" sz="1200" dirty="0">
                <a:latin typeface="Arial" panose="020B0604020202020204" pitchFamily="34" charset="0"/>
                <a:ea typeface="맑은 고딕" panose="020B0503020000020004" pitchFamily="50" charset="-127"/>
              </a:rPr>
              <a:t>. </a:t>
            </a:r>
            <a:r>
              <a:rPr lang="ko-KR" altLang="en-US" sz="1200" dirty="0">
                <a:latin typeface="Arial" panose="020B0604020202020204" pitchFamily="34" charset="0"/>
                <a:ea typeface="맑은 고딕" panose="020B0503020000020004" pitchFamily="50" charset="-127"/>
              </a:rPr>
              <a:t>전통적으로 미국 동부는 </a:t>
            </a:r>
            <a:r>
              <a:rPr lang="en-US" altLang="ko-KR" sz="1200" dirty="0">
                <a:latin typeface="Arial" panose="020B0604020202020204" pitchFamily="34" charset="0"/>
                <a:ea typeface="맑은 고딕" panose="020B0503020000020004" pitchFamily="50" charset="-127"/>
              </a:rPr>
              <a:t>H/W</a:t>
            </a:r>
            <a:r>
              <a:rPr lang="ko-KR" altLang="en-US" sz="1200" dirty="0">
                <a:latin typeface="Arial" panose="020B0604020202020204" pitchFamily="34" charset="0"/>
                <a:ea typeface="맑은 고딕" panose="020B0503020000020004" pitchFamily="50" charset="-127"/>
              </a:rPr>
              <a:t>와 </a:t>
            </a:r>
            <a:r>
              <a:rPr lang="en-US" altLang="ko-KR" sz="1200" dirty="0">
                <a:latin typeface="Arial" panose="020B0604020202020204" pitchFamily="34" charset="0"/>
                <a:ea typeface="맑은 고딕" panose="020B0503020000020004" pitchFamily="50" charset="-127"/>
              </a:rPr>
              <a:t>Finance </a:t>
            </a:r>
            <a:r>
              <a:rPr lang="ko-KR" altLang="en-US" sz="1200" dirty="0">
                <a:latin typeface="Arial" panose="020B0604020202020204" pitchFamily="34" charset="0"/>
                <a:ea typeface="맑은 고딕" panose="020B0503020000020004" pitchFamily="50" charset="-127"/>
              </a:rPr>
              <a:t>산업 위주로 넥타이를 차고 멋진 회사 생활을 하며 불확실성을 극도로 싫어하는 문화였는데</a:t>
            </a:r>
            <a:r>
              <a:rPr lang="en-US" altLang="ko-KR" sz="1200" dirty="0">
                <a:latin typeface="Arial" panose="020B0604020202020204" pitchFamily="34" charset="0"/>
                <a:ea typeface="맑은 고딕" panose="020B0503020000020004" pitchFamily="50" charset="-127"/>
              </a:rPr>
              <a:t>, </a:t>
            </a:r>
            <a:r>
              <a:rPr lang="ko-KR" altLang="en-US" sz="1200" dirty="0">
                <a:latin typeface="Arial" panose="020B0604020202020204" pitchFamily="34" charset="0"/>
                <a:ea typeface="맑은 고딕" panose="020B0503020000020004" pitchFamily="50" charset="-127"/>
              </a:rPr>
              <a:t>반면 미국 서부는 </a:t>
            </a:r>
            <a:r>
              <a:rPr lang="en-US" altLang="ko-KR" sz="1200" dirty="0">
                <a:latin typeface="Arial" panose="020B0604020202020204" pitchFamily="34" charset="0"/>
                <a:ea typeface="맑은 고딕" panose="020B0503020000020004" pitchFamily="50" charset="-127"/>
              </a:rPr>
              <a:t>S/W</a:t>
            </a:r>
            <a:r>
              <a:rPr lang="ko-KR" altLang="en-US" sz="1200" dirty="0">
                <a:latin typeface="Arial" panose="020B0604020202020204" pitchFamily="34" charset="0"/>
                <a:ea typeface="맑은 고딕" panose="020B0503020000020004" pitchFamily="50" charset="-127"/>
              </a:rPr>
              <a:t>와 스타트업 산업 위주로 </a:t>
            </a:r>
            <a:r>
              <a:rPr lang="ko-KR" altLang="en-US" sz="1200" dirty="0" err="1">
                <a:latin typeface="Arial" panose="020B0604020202020204" pitchFamily="34" charset="0"/>
                <a:ea typeface="맑은 고딕" panose="020B0503020000020004" pitchFamily="50" charset="-127"/>
              </a:rPr>
              <a:t>후드티</a:t>
            </a:r>
            <a:r>
              <a:rPr lang="ko-KR" altLang="en-US" sz="1200" dirty="0">
                <a:latin typeface="Arial" panose="020B0604020202020204" pitchFamily="34" charset="0"/>
                <a:ea typeface="맑은 고딕" panose="020B0503020000020004" pitchFamily="50" charset="-127"/>
              </a:rPr>
              <a:t> 입고 시행 착오를 거치며 해커 문화를 숭배하는 문화로 바뀌게 됩니다</a:t>
            </a:r>
            <a:r>
              <a:rPr lang="en-US" altLang="ko-KR" sz="1200" dirty="0">
                <a:latin typeface="Arial" panose="020B0604020202020204" pitchFamily="34" charset="0"/>
                <a:ea typeface="맑은 고딕" panose="020B0503020000020004" pitchFamily="50" charset="-127"/>
              </a:rPr>
              <a:t>. </a:t>
            </a:r>
            <a:r>
              <a:rPr lang="ko-KR" altLang="en-US" sz="1200" dirty="0">
                <a:latin typeface="Arial" panose="020B0604020202020204" pitchFamily="34" charset="0"/>
                <a:ea typeface="맑은 고딕" panose="020B0503020000020004" pitchFamily="50" charset="-127"/>
              </a:rPr>
              <a:t>위와 같은 미국 동부</a:t>
            </a:r>
            <a:r>
              <a:rPr lang="en-US" altLang="ko-KR" sz="1200" dirty="0">
                <a:latin typeface="Arial" panose="020B0604020202020204" pitchFamily="34" charset="0"/>
                <a:ea typeface="맑은 고딕" panose="020B0503020000020004" pitchFamily="50" charset="-127"/>
              </a:rPr>
              <a:t>/</a:t>
            </a:r>
            <a:r>
              <a:rPr lang="ko-KR" altLang="en-US" sz="1200" dirty="0">
                <a:latin typeface="Arial" panose="020B0604020202020204" pitchFamily="34" charset="0"/>
                <a:ea typeface="맑은 고딕" panose="020B0503020000020004" pitchFamily="50" charset="-127"/>
              </a:rPr>
              <a:t>중부에서 서부로의 </a:t>
            </a:r>
            <a:r>
              <a:rPr lang="en-US" altLang="ko-KR" sz="1200" dirty="0" err="1">
                <a:latin typeface="Arial" panose="020B0604020202020204" pitchFamily="34" charset="0"/>
                <a:ea typeface="맑은 고딕" panose="020B0503020000020004" pitchFamily="50" charset="-127"/>
              </a:rPr>
              <a:t>Paradign</a:t>
            </a:r>
            <a:r>
              <a:rPr lang="en-US" altLang="ko-KR" sz="1200" dirty="0">
                <a:latin typeface="Arial" panose="020B0604020202020204" pitchFamily="34" charset="0"/>
                <a:ea typeface="맑은 고딕" panose="020B0503020000020004" pitchFamily="50" charset="-127"/>
              </a:rPr>
              <a:t> Shift  </a:t>
            </a:r>
            <a:r>
              <a:rPr lang="ko-KR" altLang="en-US" sz="1200" dirty="0">
                <a:latin typeface="Arial" panose="020B0604020202020204" pitchFamily="34" charset="0"/>
                <a:ea typeface="맑은 고딕" panose="020B0503020000020004" pitchFamily="50" charset="-127"/>
              </a:rPr>
              <a:t>내용은 제가 쓴 브런치 글에 자세히 설명되어 있습니다</a:t>
            </a:r>
            <a:r>
              <a:rPr lang="en-US" altLang="ko-KR" sz="1200" dirty="0">
                <a:latin typeface="Arial" panose="020B0604020202020204" pitchFamily="34" charset="0"/>
                <a:ea typeface="맑은 고딕" panose="020B0503020000020004" pitchFamily="50" charset="-127"/>
              </a:rPr>
              <a:t>. </a:t>
            </a:r>
            <a:r>
              <a:rPr lang="en-US" altLang="ko-KR" sz="1200" dirty="0">
                <a:latin typeface="Arial" panose="020B0604020202020204" pitchFamily="34" charset="0"/>
                <a:ea typeface="맑은 고딕" panose="020B0503020000020004" pitchFamily="50" charset="-127"/>
                <a:hlinkClick r:id="rId3"/>
              </a:rPr>
              <a:t>https://brunch.co.kr/@tyangkyu/30</a:t>
            </a:r>
            <a:r>
              <a:rPr lang="en-US" altLang="ko-KR" sz="1200" dirty="0">
                <a:latin typeface="Arial" panose="020B0604020202020204" pitchFamily="34" charset="0"/>
                <a:ea typeface="맑은 고딕" panose="020B0503020000020004" pitchFamily="50" charset="-127"/>
              </a:rPr>
              <a:t>   </a:t>
            </a:r>
          </a:p>
          <a:p>
            <a:pPr marL="171450" indent="-171450">
              <a:spcBef>
                <a:spcPts val="200"/>
              </a:spcBef>
              <a:spcAft>
                <a:spcPts val="100"/>
              </a:spcAft>
              <a:buFont typeface="Arial" panose="020B0604020202020204" pitchFamily="34" charset="0"/>
              <a:buChar char="•"/>
            </a:pPr>
            <a:endParaRPr lang="en-US" altLang="ko-KR" sz="1200" dirty="0">
              <a:latin typeface="Arial" panose="020B0604020202020204" pitchFamily="34" charset="0"/>
              <a:ea typeface="맑은 고딕" panose="020B0503020000020004" pitchFamily="50" charset="-127"/>
            </a:endParaRPr>
          </a:p>
          <a:p>
            <a:pPr marL="171450" indent="-171450">
              <a:spcBef>
                <a:spcPts val="200"/>
              </a:spcBef>
              <a:spcAft>
                <a:spcPts val="100"/>
              </a:spcAft>
              <a:buFont typeface="Arial" panose="020B0604020202020204" pitchFamily="34" charset="0"/>
              <a:buChar char="•"/>
            </a:pPr>
            <a:r>
              <a:rPr lang="ko-KR" altLang="en-US" sz="1200" dirty="0">
                <a:latin typeface="Arial" panose="020B0604020202020204" pitchFamily="34" charset="0"/>
                <a:ea typeface="맑은 고딕" panose="020B0503020000020004" pitchFamily="50" charset="-127"/>
              </a:rPr>
              <a:t>미국 철강 경기가 특히 심각합니다</a:t>
            </a:r>
            <a:r>
              <a:rPr lang="en-US" altLang="ko-KR" sz="1200" dirty="0">
                <a:latin typeface="Arial" panose="020B0604020202020204" pitchFamily="34" charset="0"/>
                <a:ea typeface="맑은 고딕" panose="020B0503020000020004" pitchFamily="50" charset="-127"/>
              </a:rPr>
              <a:t>. </a:t>
            </a:r>
            <a:r>
              <a:rPr lang="en-US" altLang="ko-KR" sz="1200" dirty="0">
                <a:latin typeface="Arial" panose="020B0604020202020204" pitchFamily="34" charset="0"/>
                <a:ea typeface="맑은 고딕" panose="020B0503020000020004" pitchFamily="50" charset="-127"/>
                <a:hlinkClick r:id="rId4"/>
              </a:rPr>
              <a:t>http://slownews.kr/42874</a:t>
            </a:r>
            <a:r>
              <a:rPr lang="en-US" altLang="ko-KR" sz="1200" dirty="0">
                <a:latin typeface="Arial" panose="020B0604020202020204" pitchFamily="34" charset="0"/>
                <a:ea typeface="맑은 고딕" panose="020B0503020000020004" pitchFamily="50" charset="-127"/>
              </a:rPr>
              <a:t> </a:t>
            </a:r>
            <a:r>
              <a:rPr lang="ko-KR" altLang="en-US" sz="1200" dirty="0">
                <a:latin typeface="Arial" panose="020B0604020202020204" pitchFamily="34" charset="0"/>
                <a:ea typeface="맑은 고딕" panose="020B0503020000020004" pitchFamily="50" charset="-127"/>
              </a:rPr>
              <a:t>중앙일보에서도 이와 비슷한 우리의 현실을 다룬 적이 있습니다</a:t>
            </a:r>
            <a:r>
              <a:rPr lang="en-US" altLang="ko-KR" sz="1200" dirty="0">
                <a:latin typeface="Arial" panose="020B0604020202020204" pitchFamily="34" charset="0"/>
                <a:ea typeface="맑은 고딕" panose="020B0503020000020004" pitchFamily="50" charset="-127"/>
              </a:rPr>
              <a:t>. </a:t>
            </a:r>
          </a:p>
          <a:p>
            <a:pPr marL="171450" indent="-171450">
              <a:spcBef>
                <a:spcPts val="200"/>
              </a:spcBef>
              <a:spcAft>
                <a:spcPts val="100"/>
              </a:spcAft>
              <a:buFont typeface="Arial" panose="020B0604020202020204" pitchFamily="34" charset="0"/>
              <a:buChar char="•"/>
            </a:pPr>
            <a:r>
              <a:rPr lang="en-US" altLang="ko-KR" sz="1200" dirty="0">
                <a:latin typeface="Arial" panose="020B0604020202020204" pitchFamily="34" charset="0"/>
                <a:ea typeface="맑은 고딕" panose="020B0503020000020004" pitchFamily="50" charset="-127"/>
                <a:hlinkClick r:id="rId5"/>
              </a:rPr>
              <a:t>https://news.joins.com/Digitalspecial/184</a:t>
            </a:r>
            <a:r>
              <a:rPr lang="en-US" altLang="ko-KR" sz="1200" dirty="0">
                <a:latin typeface="Arial" panose="020B0604020202020204" pitchFamily="34" charset="0"/>
                <a:ea typeface="맑은 고딕" panose="020B0503020000020004" pitchFamily="50" charset="-127"/>
              </a:rPr>
              <a:t>   </a:t>
            </a:r>
            <a:r>
              <a:rPr lang="en-US" altLang="ko-KR" sz="1200" dirty="0">
                <a:latin typeface="Arial" panose="020B0604020202020204" pitchFamily="34" charset="0"/>
                <a:ea typeface="맑은 고딕" panose="020B0503020000020004" pitchFamily="50" charset="-127"/>
                <a:hlinkClick r:id="rId6"/>
              </a:rPr>
              <a:t>https://news.joins.com/Digitalspecial/185</a:t>
            </a:r>
            <a:r>
              <a:rPr lang="en-US" altLang="ko-KR" sz="1200" dirty="0">
                <a:latin typeface="Arial" panose="020B0604020202020204" pitchFamily="34" charset="0"/>
                <a:ea typeface="맑은 고딕" panose="020B0503020000020004" pitchFamily="50" charset="-127"/>
              </a:rPr>
              <a:t>  </a:t>
            </a:r>
          </a:p>
          <a:p>
            <a:pPr marL="171450" indent="-171450">
              <a:spcBef>
                <a:spcPts val="200"/>
              </a:spcBef>
              <a:spcAft>
                <a:spcPts val="100"/>
              </a:spcAft>
              <a:buFont typeface="Arial" panose="020B0604020202020204" pitchFamily="34" charset="0"/>
              <a:buChar char="•"/>
            </a:pPr>
            <a:endParaRPr lang="en-US" altLang="ko-KR" sz="1200" dirty="0">
              <a:latin typeface="Arial" panose="020B0604020202020204" pitchFamily="34" charset="0"/>
              <a:ea typeface="맑은 고딕" panose="020B0503020000020004" pitchFamily="50" charset="-127"/>
            </a:endParaRPr>
          </a:p>
          <a:p>
            <a:pPr marL="171450" indent="-171450">
              <a:spcBef>
                <a:spcPts val="200"/>
              </a:spcBef>
              <a:spcAft>
                <a:spcPts val="100"/>
              </a:spcAft>
              <a:buFont typeface="Arial" panose="020B0604020202020204" pitchFamily="34" charset="0"/>
              <a:buChar char="•"/>
            </a:pPr>
            <a:r>
              <a:rPr lang="ko-KR" altLang="en-US" sz="1200" dirty="0">
                <a:latin typeface="Arial" panose="020B0604020202020204" pitchFamily="34" charset="0"/>
                <a:ea typeface="맑은 고딕" panose="020B0503020000020004" pitchFamily="50" charset="-127"/>
              </a:rPr>
              <a:t>또 이러한 변화는 미국의 정치 체계에도 영향을 미치는데</a:t>
            </a:r>
            <a:r>
              <a:rPr lang="en-US" altLang="ko-KR" sz="1200" dirty="0">
                <a:latin typeface="Arial" panose="020B0604020202020204" pitchFamily="34" charset="0"/>
                <a:ea typeface="맑은 고딕" panose="020B0503020000020004" pitchFamily="50" charset="-127"/>
              </a:rPr>
              <a:t>, </a:t>
            </a:r>
            <a:r>
              <a:rPr lang="ko-KR" altLang="en-US" sz="1200" dirty="0">
                <a:latin typeface="Arial" panose="020B0604020202020204" pitchFamily="34" charset="0"/>
                <a:ea typeface="맑은 고딕" panose="020B0503020000020004" pitchFamily="50" charset="-127"/>
              </a:rPr>
              <a:t>민주당은 동서 해안의 도시를 지지 기반으로</a:t>
            </a:r>
            <a:r>
              <a:rPr lang="en-US" altLang="ko-KR" sz="1200" dirty="0">
                <a:latin typeface="Arial" panose="020B0604020202020204" pitchFamily="34" charset="0"/>
                <a:ea typeface="맑은 고딕" panose="020B0503020000020004" pitchFamily="50" charset="-127"/>
              </a:rPr>
              <a:t>, </a:t>
            </a:r>
            <a:r>
              <a:rPr lang="ko-KR" altLang="en-US" sz="1200" dirty="0">
                <a:latin typeface="Arial" panose="020B0604020202020204" pitchFamily="34" charset="0"/>
                <a:ea typeface="맑은 고딕" panose="020B0503020000020004" pitchFamily="50" charset="-127"/>
              </a:rPr>
              <a:t>공화당은 내륙과 농촌을 지지 기반으로 하고 있습니다</a:t>
            </a:r>
            <a:r>
              <a:rPr lang="en-US" altLang="ko-KR" sz="1200" dirty="0">
                <a:latin typeface="Arial" panose="020B0604020202020204" pitchFamily="34" charset="0"/>
                <a:ea typeface="맑은 고딕" panose="020B0503020000020004" pitchFamily="50" charset="-127"/>
              </a:rPr>
              <a:t>. </a:t>
            </a:r>
            <a:r>
              <a:rPr lang="ko-KR" altLang="en-US" sz="1200" dirty="0">
                <a:latin typeface="Arial" panose="020B0604020202020204" pitchFamily="34" charset="0"/>
                <a:ea typeface="맑은 고딕" panose="020B0503020000020004" pitchFamily="50" charset="-127"/>
              </a:rPr>
              <a:t>월스트리트 저널과 </a:t>
            </a:r>
            <a:r>
              <a:rPr lang="ko-KR" altLang="en-US" sz="1200" dirty="0" err="1">
                <a:latin typeface="Arial" panose="020B0604020202020204" pitchFamily="34" charset="0"/>
                <a:ea typeface="맑은 고딕" panose="020B0503020000020004" pitchFamily="50" charset="-127"/>
              </a:rPr>
              <a:t>브루킹스연구소가</a:t>
            </a:r>
            <a:r>
              <a:rPr lang="ko-KR" altLang="en-US" sz="1200" dirty="0">
                <a:latin typeface="Arial" panose="020B0604020202020204" pitchFamily="34" charset="0"/>
                <a:ea typeface="맑은 고딕" panose="020B0503020000020004" pitchFamily="50" charset="-127"/>
              </a:rPr>
              <a:t> 보고서를 냈는데</a:t>
            </a:r>
            <a:r>
              <a:rPr lang="en-US" altLang="ko-KR" sz="1200" dirty="0">
                <a:latin typeface="Arial" panose="020B0604020202020204" pitchFamily="34" charset="0"/>
                <a:ea typeface="맑은 고딕" panose="020B0503020000020004" pitchFamily="50" charset="-127"/>
              </a:rPr>
              <a:t>, "</a:t>
            </a:r>
            <a:r>
              <a:rPr lang="ko-KR" altLang="en-US" sz="1200" dirty="0">
                <a:latin typeface="Arial" panose="020B0604020202020204" pitchFamily="34" charset="0"/>
                <a:ea typeface="맑은 고딕" panose="020B0503020000020004" pitchFamily="50" charset="-127"/>
              </a:rPr>
              <a:t>미국 내에서 민주당과 공화당은 단지 지지 기반이 지역적으로 분리된 것이 아니다</a:t>
            </a:r>
            <a:r>
              <a:rPr lang="en-US" altLang="ko-KR" sz="1200" dirty="0">
                <a:latin typeface="Arial" panose="020B0604020202020204" pitchFamily="34" charset="0"/>
                <a:ea typeface="맑은 고딕" panose="020B0503020000020004" pitchFamily="50" charset="-127"/>
              </a:rPr>
              <a:t>. </a:t>
            </a:r>
            <a:r>
              <a:rPr lang="ko-KR" altLang="en-US" sz="1200" dirty="0">
                <a:latin typeface="Arial" panose="020B0604020202020204" pitchFamily="34" charset="0"/>
                <a:ea typeface="맑은 고딕" panose="020B0503020000020004" pitchFamily="50" charset="-127"/>
              </a:rPr>
              <a:t>그들은 전혀 다른 두 세상에 사는 것으로 봐야 한다</a:t>
            </a:r>
            <a:r>
              <a:rPr lang="en-US" altLang="ko-KR" sz="1200" dirty="0">
                <a:latin typeface="Arial" panose="020B0604020202020204" pitchFamily="34" charset="0"/>
                <a:ea typeface="맑은 고딕" panose="020B0503020000020004" pitchFamily="50" charset="-127"/>
              </a:rPr>
              <a:t>." ("Democrats and Republicans </a:t>
            </a:r>
            <a:r>
              <a:rPr lang="en-US" altLang="ko-KR" sz="1200" dirty="0" err="1">
                <a:latin typeface="Arial" panose="020B0604020202020204" pitchFamily="34" charset="0"/>
                <a:ea typeface="맑은 고딕" panose="020B0503020000020004" pitchFamily="50" charset="-127"/>
              </a:rPr>
              <a:t>Arent</a:t>
            </a:r>
            <a:r>
              <a:rPr lang="en-US" altLang="ko-KR" sz="1200" dirty="0">
                <a:latin typeface="Arial" panose="020B0604020202020204" pitchFamily="34" charset="0"/>
                <a:ea typeface="맑은 고딕" panose="020B0503020000020004" pitchFamily="50" charset="-127"/>
              </a:rPr>
              <a:t> Just Divided. They Live in Different Worlds.") </a:t>
            </a:r>
            <a:r>
              <a:rPr lang="ko-KR" altLang="en-US" sz="1200" dirty="0">
                <a:latin typeface="Arial" panose="020B0604020202020204" pitchFamily="34" charset="0"/>
                <a:ea typeface="맑은 고딕" panose="020B0503020000020004" pitchFamily="50" charset="-127"/>
              </a:rPr>
              <a:t>라고 분석합니다</a:t>
            </a:r>
            <a:r>
              <a:rPr lang="en-US" altLang="ko-KR" sz="1200" dirty="0">
                <a:latin typeface="Arial" panose="020B0604020202020204" pitchFamily="34" charset="0"/>
                <a:ea typeface="맑은 고딕" panose="020B0503020000020004" pitchFamily="50" charset="-127"/>
              </a:rPr>
              <a:t>. ==&gt; </a:t>
            </a:r>
            <a:r>
              <a:rPr lang="ko-KR" altLang="en-US" sz="1200" dirty="0">
                <a:latin typeface="Arial" panose="020B0604020202020204" pitchFamily="34" charset="0"/>
                <a:ea typeface="맑은 고딕" panose="020B0503020000020004" pitchFamily="50" charset="-127"/>
              </a:rPr>
              <a:t>민주당</a:t>
            </a:r>
            <a:r>
              <a:rPr lang="en-US" altLang="ko-KR" sz="1200" dirty="0">
                <a:latin typeface="Arial" panose="020B0604020202020204" pitchFamily="34" charset="0"/>
                <a:ea typeface="맑은 고딕" panose="020B0503020000020004" pitchFamily="50" charset="-127"/>
              </a:rPr>
              <a:t>(</a:t>
            </a:r>
            <a:r>
              <a:rPr lang="ko-KR" altLang="en-US" sz="1200" dirty="0">
                <a:latin typeface="Arial" panose="020B0604020202020204" pitchFamily="34" charset="0"/>
                <a:ea typeface="맑은 고딕" panose="020B0503020000020004" pitchFamily="50" charset="-127"/>
              </a:rPr>
              <a:t>파란색</a:t>
            </a:r>
            <a:r>
              <a:rPr lang="en-US" altLang="ko-KR" sz="1200" dirty="0">
                <a:latin typeface="Arial" panose="020B0604020202020204" pitchFamily="34" charset="0"/>
                <a:ea typeface="맑은 고딕" panose="020B0503020000020004" pitchFamily="50" charset="-127"/>
              </a:rPr>
              <a:t>)</a:t>
            </a:r>
            <a:r>
              <a:rPr lang="ko-KR" altLang="en-US" sz="1200" dirty="0">
                <a:latin typeface="Arial" panose="020B0604020202020204" pitchFamily="34" charset="0"/>
                <a:ea typeface="맑은 고딕" panose="020B0503020000020004" pitchFamily="50" charset="-127"/>
              </a:rPr>
              <a:t>과 공화당의 의회 우세 지역이 지난 </a:t>
            </a:r>
            <a:r>
              <a:rPr lang="en-US" altLang="ko-KR" sz="1200" dirty="0">
                <a:latin typeface="Arial" panose="020B0604020202020204" pitchFamily="34" charset="0"/>
                <a:ea typeface="맑은 고딕" panose="020B0503020000020004" pitchFamily="50" charset="-127"/>
              </a:rPr>
              <a:t>10</a:t>
            </a:r>
            <a:r>
              <a:rPr lang="ko-KR" altLang="en-US" sz="1200" dirty="0">
                <a:latin typeface="Arial" panose="020B0604020202020204" pitchFamily="34" charset="0"/>
                <a:ea typeface="맑은 고딕" panose="020B0503020000020004" pitchFamily="50" charset="-127"/>
              </a:rPr>
              <a:t>년 사이에 더욱 심화되었음 </a:t>
            </a:r>
            <a:r>
              <a:rPr lang="en-US" altLang="ko-KR" sz="1200" dirty="0">
                <a:latin typeface="Arial" panose="020B0604020202020204" pitchFamily="34" charset="0"/>
                <a:ea typeface="맑은 고딕" panose="020B0503020000020004" pitchFamily="50" charset="-127"/>
              </a:rPr>
              <a:t>(</a:t>
            </a:r>
            <a:r>
              <a:rPr lang="ko-KR" altLang="en-US" sz="1200" dirty="0">
                <a:latin typeface="Arial" panose="020B0604020202020204" pitchFamily="34" charset="0"/>
                <a:ea typeface="맑은 고딕" panose="020B0503020000020004" pitchFamily="50" charset="-127"/>
              </a:rPr>
              <a:t>민주당 </a:t>
            </a:r>
            <a:r>
              <a:rPr lang="en-US" altLang="ko-KR" sz="1200" dirty="0">
                <a:latin typeface="Arial" panose="020B0604020202020204" pitchFamily="34" charset="0"/>
                <a:ea typeface="맑은 고딕" panose="020B0503020000020004" pitchFamily="50" charset="-127"/>
              </a:rPr>
              <a:t>: </a:t>
            </a:r>
            <a:r>
              <a:rPr lang="ko-KR" altLang="en-US" sz="1200" dirty="0">
                <a:latin typeface="Arial" panose="020B0604020202020204" pitchFamily="34" charset="0"/>
                <a:ea typeface="맑은 고딕" panose="020B0503020000020004" pitchFamily="50" charset="-127"/>
              </a:rPr>
              <a:t>동서 해안 및 도시 </a:t>
            </a:r>
            <a:r>
              <a:rPr lang="en-US" altLang="ko-KR" sz="1200" dirty="0">
                <a:latin typeface="Arial" panose="020B0604020202020204" pitchFamily="34" charset="0"/>
                <a:ea typeface="맑은 고딕" panose="020B0503020000020004" pitchFamily="50" charset="-127"/>
              </a:rPr>
              <a:t>vs. </a:t>
            </a:r>
            <a:r>
              <a:rPr lang="ko-KR" altLang="en-US" sz="1200" dirty="0">
                <a:latin typeface="Arial" panose="020B0604020202020204" pitchFamily="34" charset="0"/>
                <a:ea typeface="맑은 고딕" panose="020B0503020000020004" pitchFamily="50" charset="-127"/>
              </a:rPr>
              <a:t>공화당 </a:t>
            </a:r>
            <a:r>
              <a:rPr lang="en-US" altLang="ko-KR" sz="1200" dirty="0">
                <a:latin typeface="Arial" panose="020B0604020202020204" pitchFamily="34" charset="0"/>
                <a:ea typeface="맑은 고딕" panose="020B0503020000020004" pitchFamily="50" charset="-127"/>
              </a:rPr>
              <a:t>: </a:t>
            </a:r>
            <a:r>
              <a:rPr lang="ko-KR" altLang="en-US" sz="1200" dirty="0">
                <a:latin typeface="Arial" panose="020B0604020202020204" pitchFamily="34" charset="0"/>
                <a:ea typeface="맑은 고딕" panose="020B0503020000020004" pitchFamily="50" charset="-127"/>
              </a:rPr>
              <a:t>내륙 및 농촌</a:t>
            </a:r>
            <a:r>
              <a:rPr lang="en-US" altLang="ko-KR" sz="1200" dirty="0">
                <a:latin typeface="Arial" panose="020B0604020202020204" pitchFamily="34" charset="0"/>
                <a:ea typeface="맑은 고딕" panose="020B0503020000020004" pitchFamily="50" charset="-127"/>
              </a:rPr>
              <a:t>)</a:t>
            </a:r>
          </a:p>
          <a:p>
            <a:pPr marL="171450" indent="-171450">
              <a:spcBef>
                <a:spcPts val="200"/>
              </a:spcBef>
              <a:spcAft>
                <a:spcPts val="100"/>
              </a:spcAft>
              <a:buFont typeface="Arial" panose="020B0604020202020204" pitchFamily="34" charset="0"/>
              <a:buChar char="•"/>
            </a:pPr>
            <a:r>
              <a:rPr lang="en-US" altLang="ko-KR" sz="1200" dirty="0">
                <a:latin typeface="Arial" panose="020B0604020202020204" pitchFamily="34" charset="0"/>
                <a:ea typeface="맑은 고딕" panose="020B0503020000020004" pitchFamily="50" charset="-127"/>
              </a:rPr>
              <a:t> ==&gt; </a:t>
            </a:r>
            <a:r>
              <a:rPr lang="ko-KR" altLang="en-US" sz="1200" dirty="0">
                <a:latin typeface="Arial" panose="020B0604020202020204" pitchFamily="34" charset="0"/>
                <a:ea typeface="맑은 고딕" panose="020B0503020000020004" pitchFamily="50" charset="-127"/>
              </a:rPr>
              <a:t>이에 따라 양당 지지 세력 간의 격차가 심화됨 </a:t>
            </a:r>
            <a:r>
              <a:rPr lang="en-US" altLang="ko-KR" sz="1200" dirty="0">
                <a:latin typeface="Arial" panose="020B0604020202020204" pitchFamily="34" charset="0"/>
                <a:ea typeface="맑은 고딕" panose="020B0503020000020004" pitchFamily="50" charset="-127"/>
              </a:rPr>
              <a:t>(</a:t>
            </a:r>
            <a:r>
              <a:rPr lang="ko-KR" altLang="en-US" sz="1200" dirty="0">
                <a:latin typeface="Arial" panose="020B0604020202020204" pitchFamily="34" charset="0"/>
                <a:ea typeface="맑은 고딕" panose="020B0503020000020004" pitchFamily="50" charset="-127"/>
              </a:rPr>
              <a:t>민주당 </a:t>
            </a:r>
            <a:r>
              <a:rPr lang="en-US" altLang="ko-KR" sz="1200" dirty="0">
                <a:latin typeface="Arial" panose="020B0604020202020204" pitchFamily="34" charset="0"/>
                <a:ea typeface="맑은 고딕" panose="020B0503020000020004" pitchFamily="50" charset="-127"/>
              </a:rPr>
              <a:t>: </a:t>
            </a:r>
            <a:r>
              <a:rPr lang="ko-KR" altLang="en-US" sz="1200" dirty="0">
                <a:latin typeface="Arial" panose="020B0604020202020204" pitchFamily="34" charset="0"/>
                <a:ea typeface="맑은 고딕" panose="020B0503020000020004" pitchFamily="50" charset="-127"/>
              </a:rPr>
              <a:t>중위 가계소득이 지난 </a:t>
            </a:r>
            <a:r>
              <a:rPr lang="en-US" altLang="ko-KR" sz="1200" dirty="0">
                <a:latin typeface="Arial" panose="020B0604020202020204" pitchFamily="34" charset="0"/>
                <a:ea typeface="맑은 고딕" panose="020B0503020000020004" pitchFamily="50" charset="-127"/>
              </a:rPr>
              <a:t>10</a:t>
            </a:r>
            <a:r>
              <a:rPr lang="ko-KR" altLang="en-US" sz="1200" dirty="0">
                <a:latin typeface="Arial" panose="020B0604020202020204" pitchFamily="34" charset="0"/>
                <a:ea typeface="맑은 고딕" panose="020B0503020000020004" pitchFamily="50" charset="-127"/>
              </a:rPr>
              <a:t>년간 </a:t>
            </a:r>
            <a:r>
              <a:rPr lang="en-US" altLang="ko-KR" sz="1200" dirty="0">
                <a:latin typeface="Arial" panose="020B0604020202020204" pitchFamily="34" charset="0"/>
                <a:ea typeface="맑은 고딕" panose="020B0503020000020004" pitchFamily="50" charset="-127"/>
              </a:rPr>
              <a:t>13% </a:t>
            </a:r>
            <a:r>
              <a:rPr lang="ko-KR" altLang="en-US" sz="1200" dirty="0">
                <a:latin typeface="Arial" panose="020B0604020202020204" pitchFamily="34" charset="0"/>
                <a:ea typeface="맑은 고딕" panose="020B0503020000020004" pitchFamily="50" charset="-127"/>
              </a:rPr>
              <a:t>증가</a:t>
            </a:r>
            <a:r>
              <a:rPr lang="en-US" altLang="ko-KR" sz="1200" dirty="0">
                <a:latin typeface="Arial" panose="020B0604020202020204" pitchFamily="34" charset="0"/>
                <a:ea typeface="맑은 고딕" panose="020B0503020000020004" pitchFamily="50" charset="-127"/>
              </a:rPr>
              <a:t>, </a:t>
            </a:r>
            <a:r>
              <a:rPr lang="ko-KR" altLang="en-US" sz="1200" dirty="0">
                <a:latin typeface="Arial" panose="020B0604020202020204" pitchFamily="34" charset="0"/>
                <a:ea typeface="맑은 고딕" panose="020B0503020000020004" pitchFamily="50" charset="-127"/>
              </a:rPr>
              <a:t>고학력</a:t>
            </a:r>
            <a:r>
              <a:rPr lang="en-US" altLang="ko-KR" sz="1200" dirty="0">
                <a:latin typeface="Arial" panose="020B0604020202020204" pitchFamily="34" charset="0"/>
                <a:ea typeface="맑은 고딕" panose="020B0503020000020004" pitchFamily="50" charset="-127"/>
              </a:rPr>
              <a:t>, </a:t>
            </a:r>
            <a:r>
              <a:rPr lang="ko-KR" altLang="en-US" sz="1200" dirty="0">
                <a:latin typeface="Arial" panose="020B0604020202020204" pitchFamily="34" charset="0"/>
                <a:ea typeface="맑은 고딕" panose="020B0503020000020004" pitchFamily="50" charset="-127"/>
              </a:rPr>
              <a:t>생산성이 높은 </a:t>
            </a:r>
            <a:r>
              <a:rPr lang="ko-KR" altLang="en-US" sz="1200" dirty="0" err="1">
                <a:latin typeface="Arial" panose="020B0604020202020204" pitchFamily="34" charset="0"/>
                <a:ea typeface="맑은 고딕" panose="020B0503020000020004" pitchFamily="50" charset="-127"/>
              </a:rPr>
              <a:t>신산업</a:t>
            </a:r>
            <a:r>
              <a:rPr lang="ko-KR" altLang="en-US" sz="1200" dirty="0">
                <a:latin typeface="Arial" panose="020B0604020202020204" pitchFamily="34" charset="0"/>
                <a:ea typeface="맑은 고딕" panose="020B0503020000020004" pitchFamily="50" charset="-127"/>
              </a:rPr>
              <a:t> 위주의 </a:t>
            </a:r>
            <a:r>
              <a:rPr lang="ko-KR" altLang="en-US" sz="1200" dirty="0" err="1">
                <a:latin typeface="Arial" panose="020B0604020202020204" pitchFamily="34" charset="0"/>
                <a:ea typeface="맑은 고딕" panose="020B0503020000020004" pitchFamily="50" charset="-127"/>
              </a:rPr>
              <a:t>직업군</a:t>
            </a:r>
            <a:r>
              <a:rPr lang="en-US" altLang="ko-KR" sz="1200" dirty="0">
                <a:latin typeface="Arial" panose="020B0604020202020204" pitchFamily="34" charset="0"/>
                <a:ea typeface="맑은 고딕" panose="020B0503020000020004" pitchFamily="50" charset="-127"/>
              </a:rPr>
              <a:t>, </a:t>
            </a:r>
            <a:r>
              <a:rPr lang="ko-KR" altLang="en-US" sz="1200" dirty="0">
                <a:latin typeface="Arial" panose="020B0604020202020204" pitchFamily="34" charset="0"/>
                <a:ea typeface="맑은 고딕" panose="020B0503020000020004" pitchFamily="50" charset="-127"/>
              </a:rPr>
              <a:t>백인이 아닌 인구 비중이 상대적으로 높음 </a:t>
            </a:r>
            <a:r>
              <a:rPr lang="en-US" altLang="ko-KR" sz="1200" dirty="0">
                <a:latin typeface="Arial" panose="020B0604020202020204" pitchFamily="34" charset="0"/>
                <a:ea typeface="맑은 고딕" panose="020B0503020000020004" pitchFamily="50" charset="-127"/>
              </a:rPr>
              <a:t>vs. </a:t>
            </a:r>
            <a:r>
              <a:rPr lang="ko-KR" altLang="en-US" sz="1200" dirty="0">
                <a:latin typeface="Arial" panose="020B0604020202020204" pitchFamily="34" charset="0"/>
                <a:ea typeface="맑은 고딕" panose="020B0503020000020004" pitchFamily="50" charset="-127"/>
              </a:rPr>
              <a:t>공화당 </a:t>
            </a:r>
            <a:r>
              <a:rPr lang="en-US" altLang="ko-KR" sz="1200" dirty="0">
                <a:latin typeface="Arial" panose="020B0604020202020204" pitchFamily="34" charset="0"/>
                <a:ea typeface="맑은 고딕" panose="020B0503020000020004" pitchFamily="50" charset="-127"/>
              </a:rPr>
              <a:t>: </a:t>
            </a:r>
            <a:r>
              <a:rPr lang="ko-KR" altLang="en-US" sz="1200" dirty="0">
                <a:latin typeface="Arial" panose="020B0604020202020204" pitchFamily="34" charset="0"/>
                <a:ea typeface="맑은 고딕" panose="020B0503020000020004" pitchFamily="50" charset="-127"/>
              </a:rPr>
              <a:t>중위 가계소득이 지난 </a:t>
            </a:r>
            <a:r>
              <a:rPr lang="en-US" altLang="ko-KR" sz="1200" dirty="0">
                <a:latin typeface="Arial" panose="020B0604020202020204" pitchFamily="34" charset="0"/>
                <a:ea typeface="맑은 고딕" panose="020B0503020000020004" pitchFamily="50" charset="-127"/>
              </a:rPr>
              <a:t>10</a:t>
            </a:r>
            <a:r>
              <a:rPr lang="ko-KR" altLang="en-US" sz="1200" dirty="0">
                <a:latin typeface="Arial" panose="020B0604020202020204" pitchFamily="34" charset="0"/>
                <a:ea typeface="맑은 고딕" panose="020B0503020000020004" pitchFamily="50" charset="-127"/>
              </a:rPr>
              <a:t>년간 </a:t>
            </a:r>
            <a:r>
              <a:rPr lang="en-US" altLang="ko-KR" sz="1200" dirty="0">
                <a:latin typeface="Arial" panose="020B0604020202020204" pitchFamily="34" charset="0"/>
                <a:ea typeface="맑은 고딕" panose="020B0503020000020004" pitchFamily="50" charset="-127"/>
              </a:rPr>
              <a:t>4% </a:t>
            </a:r>
            <a:r>
              <a:rPr lang="ko-KR" altLang="en-US" sz="1200" dirty="0">
                <a:latin typeface="Arial" panose="020B0604020202020204" pitchFamily="34" charset="0"/>
                <a:ea typeface="맑은 고딕" panose="020B0503020000020004" pitchFamily="50" charset="-127"/>
              </a:rPr>
              <a:t>감소</a:t>
            </a:r>
            <a:r>
              <a:rPr lang="en-US" altLang="ko-KR" sz="1200" dirty="0">
                <a:latin typeface="Arial" panose="020B0604020202020204" pitchFamily="34" charset="0"/>
                <a:ea typeface="맑은 고딕" panose="020B0503020000020004" pitchFamily="50" charset="-127"/>
              </a:rPr>
              <a:t>, </a:t>
            </a:r>
            <a:r>
              <a:rPr lang="ko-KR" altLang="en-US" sz="1200" dirty="0">
                <a:latin typeface="Arial" panose="020B0604020202020204" pitchFamily="34" charset="0"/>
                <a:ea typeface="맑은 고딕" panose="020B0503020000020004" pitchFamily="50" charset="-127"/>
              </a:rPr>
              <a:t>저학력</a:t>
            </a:r>
            <a:r>
              <a:rPr lang="en-US" altLang="ko-KR" sz="1200" dirty="0">
                <a:latin typeface="Arial" panose="020B0604020202020204" pitchFamily="34" charset="0"/>
                <a:ea typeface="맑은 고딕" panose="020B0503020000020004" pitchFamily="50" charset="-127"/>
              </a:rPr>
              <a:t>, </a:t>
            </a:r>
            <a:r>
              <a:rPr lang="ko-KR" altLang="en-US" sz="1200" dirty="0">
                <a:latin typeface="Arial" panose="020B0604020202020204" pitchFamily="34" charset="0"/>
                <a:ea typeface="맑은 고딕" panose="020B0503020000020004" pitchFamily="50" charset="-127"/>
              </a:rPr>
              <a:t>생산성이 낮은 전통산업 위주의 </a:t>
            </a:r>
            <a:r>
              <a:rPr lang="ko-KR" altLang="en-US" sz="1200" dirty="0" err="1">
                <a:latin typeface="Arial" panose="020B0604020202020204" pitchFamily="34" charset="0"/>
                <a:ea typeface="맑은 고딕" panose="020B0503020000020004" pitchFamily="50" charset="-127"/>
              </a:rPr>
              <a:t>직업군</a:t>
            </a:r>
            <a:r>
              <a:rPr lang="en-US" altLang="ko-KR" sz="1200" dirty="0">
                <a:latin typeface="Arial" panose="020B0604020202020204" pitchFamily="34" charset="0"/>
                <a:ea typeface="맑은 고딕" panose="020B0503020000020004" pitchFamily="50" charset="-127"/>
              </a:rPr>
              <a:t>, </a:t>
            </a:r>
            <a:r>
              <a:rPr lang="ko-KR" altLang="en-US" sz="1200" dirty="0">
                <a:latin typeface="Arial" panose="020B0604020202020204" pitchFamily="34" charset="0"/>
                <a:ea typeface="맑은 고딕" panose="020B0503020000020004" pitchFamily="50" charset="-127"/>
              </a:rPr>
              <a:t>백인 비중이 상대적으로 높음</a:t>
            </a:r>
            <a:r>
              <a:rPr lang="en-US" altLang="ko-KR" sz="1200" dirty="0">
                <a:latin typeface="Arial" panose="020B0604020202020204" pitchFamily="34" charset="0"/>
                <a:ea typeface="맑은 고딕" panose="020B0503020000020004" pitchFamily="50" charset="-127"/>
              </a:rPr>
              <a:t>)</a:t>
            </a:r>
          </a:p>
          <a:p>
            <a:pPr marL="171450" indent="-171450">
              <a:spcBef>
                <a:spcPts val="200"/>
              </a:spcBef>
              <a:spcAft>
                <a:spcPts val="100"/>
              </a:spcAft>
              <a:buFont typeface="Arial" panose="020B0604020202020204" pitchFamily="34" charset="0"/>
              <a:buChar char="•"/>
            </a:pPr>
            <a:r>
              <a:rPr lang="en-US" altLang="ko-KR" sz="1200" dirty="0">
                <a:latin typeface="Arial" panose="020B0604020202020204" pitchFamily="34" charset="0"/>
                <a:ea typeface="맑은 고딕" panose="020B0503020000020004" pitchFamily="50" charset="-127"/>
                <a:hlinkClick r:id="rId7"/>
              </a:rPr>
              <a:t>https://www.brookings.edu/blog/the-avenue/2019/09/10/america-has-two-economies-and-theyre-diverging-fast/?fbclid=IwAR0Zr0YM0N89tnD5BtEVywDEkuecjdcn1dXovnLGnecxMg1zmIGd31mJ4Cs#cancel</a:t>
            </a:r>
            <a:r>
              <a:rPr lang="en-US" altLang="ko-KR" sz="1200" dirty="0">
                <a:latin typeface="Arial" panose="020B0604020202020204" pitchFamily="34" charset="0"/>
                <a:ea typeface="맑은 고딕" panose="020B0503020000020004" pitchFamily="50" charset="-127"/>
              </a:rPr>
              <a:t>   </a:t>
            </a:r>
          </a:p>
          <a:p>
            <a:pPr marL="171450" indent="-171450">
              <a:spcBef>
                <a:spcPts val="200"/>
              </a:spcBef>
              <a:spcAft>
                <a:spcPts val="100"/>
              </a:spcAft>
              <a:buFont typeface="Arial" panose="020B0604020202020204" pitchFamily="34" charset="0"/>
              <a:buChar char="•"/>
            </a:pPr>
            <a:r>
              <a:rPr lang="en-US" altLang="ko-KR" sz="1200" dirty="0">
                <a:latin typeface="Arial" panose="020B0604020202020204" pitchFamily="34" charset="0"/>
                <a:ea typeface="맑은 고딕" panose="020B0503020000020004" pitchFamily="50" charset="-127"/>
                <a:hlinkClick r:id="rId8"/>
              </a:rPr>
              <a:t>https://www.wsj.com/graphics/red-economy-blue-economy/?fbclid=IwAR0PJf-_QII9PjUz_H1krSsWUQF4jMnfIEVe2hyrD75A8rNbwwYkXkFBtZ4</a:t>
            </a:r>
            <a:r>
              <a:rPr lang="en-US" altLang="ko-KR" sz="1200" dirty="0">
                <a:latin typeface="Arial" panose="020B0604020202020204" pitchFamily="34" charset="0"/>
                <a:ea typeface="맑은 고딕" panose="020B0503020000020004" pitchFamily="50" charset="-127"/>
              </a:rPr>
              <a:t>  </a:t>
            </a:r>
          </a:p>
          <a:p>
            <a:pPr marL="171450" indent="-171450">
              <a:spcBef>
                <a:spcPts val="200"/>
              </a:spcBef>
              <a:spcAft>
                <a:spcPts val="100"/>
              </a:spcAft>
              <a:buFont typeface="Arial" panose="020B0604020202020204" pitchFamily="34" charset="0"/>
              <a:buChar char="•"/>
            </a:pPr>
            <a:endParaRPr lang="en-US" altLang="ko-KR" sz="1200" dirty="0">
              <a:latin typeface="Arial" panose="020B0604020202020204" pitchFamily="34" charset="0"/>
              <a:ea typeface="맑은 고딕" panose="020B0503020000020004" pitchFamily="50" charset="-127"/>
            </a:endParaRPr>
          </a:p>
          <a:p>
            <a:pPr marL="171450" indent="-171450">
              <a:spcBef>
                <a:spcPts val="200"/>
              </a:spcBef>
              <a:spcAft>
                <a:spcPts val="100"/>
              </a:spcAft>
              <a:buFont typeface="Arial" panose="020B0604020202020204" pitchFamily="34" charset="0"/>
              <a:buChar char="•"/>
            </a:pPr>
            <a:r>
              <a:rPr lang="en-US" altLang="ko-KR" sz="1200" dirty="0">
                <a:latin typeface="Arial" panose="020B0604020202020204" pitchFamily="34" charset="0"/>
                <a:ea typeface="맑은 고딕" panose="020B0503020000020004" pitchFamily="50" charset="-127"/>
              </a:rPr>
              <a:t>p.s. </a:t>
            </a:r>
            <a:r>
              <a:rPr lang="ko-KR" altLang="en-US" sz="1200" dirty="0">
                <a:latin typeface="Arial" panose="020B0604020202020204" pitchFamily="34" charset="0"/>
                <a:ea typeface="맑은 고딕" panose="020B0503020000020004" pitchFamily="50" charset="-127"/>
              </a:rPr>
              <a:t>미국 선거 제도는 왜 이리 복잡한가</a:t>
            </a:r>
            <a:r>
              <a:rPr lang="en-US" altLang="ko-KR" sz="1200" dirty="0">
                <a:latin typeface="Arial" panose="020B0604020202020204" pitchFamily="34" charset="0"/>
                <a:ea typeface="맑은 고딕" panose="020B0503020000020004" pitchFamily="50" charset="-127"/>
              </a:rPr>
              <a:t>? </a:t>
            </a:r>
            <a:r>
              <a:rPr lang="en-US" altLang="ko-KR" sz="1200" dirty="0">
                <a:latin typeface="Arial" panose="020B0604020202020204" pitchFamily="34" charset="0"/>
                <a:ea typeface="맑은 고딕" panose="020B0503020000020004" pitchFamily="50" charset="-127"/>
                <a:hlinkClick r:id="rId9"/>
              </a:rPr>
              <a:t>https://brunch.co.kr/@tyangkyu/19</a:t>
            </a:r>
            <a:endParaRPr lang="en-US" altLang="ko-KR" sz="1200" dirty="0">
              <a:latin typeface="Arial" panose="020B0604020202020204" pitchFamily="34" charset="0"/>
              <a:ea typeface="맑은 고딕" panose="020B0503020000020004" pitchFamily="50" charset="-127"/>
            </a:endParaRPr>
          </a:p>
        </p:txBody>
      </p:sp>
      <p:sp>
        <p:nvSpPr>
          <p:cNvPr id="9" name="Google Shape;71;p13">
            <a:extLst>
              <a:ext uri="{FF2B5EF4-FFF2-40B4-BE49-F238E27FC236}">
                <a16:creationId xmlns:a16="http://schemas.microsoft.com/office/drawing/2014/main" id="{6998E27F-8E7A-4682-B669-92101311BDEF}"/>
              </a:ext>
            </a:extLst>
          </p:cNvPr>
          <p:cNvSpPr txBox="1"/>
          <p:nvPr/>
        </p:nvSpPr>
        <p:spPr>
          <a:xfrm>
            <a:off x="692917" y="22671"/>
            <a:ext cx="8310371" cy="405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6000" tIns="36000" rIns="36000" bIns="36000" anchor="ctr" anchorCtr="0">
            <a:noAutofit/>
          </a:bodyPr>
          <a:lstStyle/>
          <a:p>
            <a:pPr algn="r">
              <a:buClr>
                <a:schemeClr val="dk1"/>
              </a:buClr>
              <a:buSzPts val="1600"/>
            </a:pPr>
            <a:r>
              <a:rPr lang="en-US" altLang="ko-KR" sz="1600" b="1" dirty="0">
                <a:solidFill>
                  <a:schemeClr val="dk1"/>
                </a:solidFill>
              </a:rPr>
              <a:t>East</a:t>
            </a:r>
            <a:r>
              <a:rPr lang="ko-KR" altLang="en-US" sz="1600" b="1" dirty="0">
                <a:solidFill>
                  <a:schemeClr val="dk1"/>
                </a:solidFill>
              </a:rPr>
              <a:t> </a:t>
            </a:r>
            <a:r>
              <a:rPr lang="en-US" altLang="ko-KR" sz="1600" b="1" dirty="0">
                <a:solidFill>
                  <a:schemeClr val="dk1"/>
                </a:solidFill>
              </a:rPr>
              <a:t>vs.</a:t>
            </a:r>
            <a:r>
              <a:rPr lang="ko-KR" altLang="en-US" sz="1600" b="1" dirty="0">
                <a:solidFill>
                  <a:schemeClr val="dk1"/>
                </a:solidFill>
              </a:rPr>
              <a:t> </a:t>
            </a:r>
            <a:r>
              <a:rPr lang="en-US" altLang="ko-KR" sz="1600" b="1" dirty="0">
                <a:solidFill>
                  <a:schemeClr val="dk1"/>
                </a:solidFill>
              </a:rPr>
              <a:t>West</a:t>
            </a:r>
            <a:endParaRPr lang="en-US" altLang="ko-KR" sz="1600" b="1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0" name="Google Shape;72;p13">
            <a:extLst>
              <a:ext uri="{FF2B5EF4-FFF2-40B4-BE49-F238E27FC236}">
                <a16:creationId xmlns:a16="http://schemas.microsoft.com/office/drawing/2014/main" id="{FFBC6774-5861-48D8-AE26-335B19E4BE0A}"/>
              </a:ext>
            </a:extLst>
          </p:cNvPr>
          <p:cNvGrpSpPr/>
          <p:nvPr/>
        </p:nvGrpSpPr>
        <p:grpSpPr>
          <a:xfrm>
            <a:off x="0" y="409182"/>
            <a:ext cx="9128681" cy="72000"/>
            <a:chOff x="0" y="428232"/>
            <a:chExt cx="9128681" cy="72000"/>
          </a:xfrm>
        </p:grpSpPr>
        <p:sp>
          <p:nvSpPr>
            <p:cNvPr id="11" name="Google Shape;73;p13">
              <a:extLst>
                <a:ext uri="{FF2B5EF4-FFF2-40B4-BE49-F238E27FC236}">
                  <a16:creationId xmlns:a16="http://schemas.microsoft.com/office/drawing/2014/main" id="{964770AF-70A9-4623-B911-9ABF4C0D264E}"/>
                </a:ext>
              </a:extLst>
            </p:cNvPr>
            <p:cNvSpPr/>
            <p:nvPr/>
          </p:nvSpPr>
          <p:spPr>
            <a:xfrm rot="10800000" flipH="1">
              <a:off x="0" y="428232"/>
              <a:ext cx="2939450" cy="72000"/>
            </a:xfrm>
            <a:prstGeom prst="rect">
              <a:avLst/>
            </a:prstGeom>
            <a:solidFill>
              <a:srgbClr val="D8D8D8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 dirty="0">
                <a:solidFill>
                  <a:schemeClr val="lt1"/>
                </a:solidFill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  <a:sym typeface="Gulim"/>
              </a:endParaRPr>
            </a:p>
          </p:txBody>
        </p:sp>
        <p:sp>
          <p:nvSpPr>
            <p:cNvPr id="12" name="Google Shape;74;p13">
              <a:extLst>
                <a:ext uri="{FF2B5EF4-FFF2-40B4-BE49-F238E27FC236}">
                  <a16:creationId xmlns:a16="http://schemas.microsoft.com/office/drawing/2014/main" id="{39DA6EE0-B04D-4DD0-954F-BC1875E4BEA7}"/>
                </a:ext>
              </a:extLst>
            </p:cNvPr>
            <p:cNvSpPr/>
            <p:nvPr/>
          </p:nvSpPr>
          <p:spPr>
            <a:xfrm rot="10800000" flipH="1">
              <a:off x="3087687" y="428232"/>
              <a:ext cx="2939450" cy="72000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 dirty="0">
                <a:solidFill>
                  <a:schemeClr val="lt1"/>
                </a:solidFill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  <a:sym typeface="Gulim"/>
              </a:endParaRPr>
            </a:p>
          </p:txBody>
        </p:sp>
        <p:sp>
          <p:nvSpPr>
            <p:cNvPr id="13" name="Google Shape;75;p13">
              <a:extLst>
                <a:ext uri="{FF2B5EF4-FFF2-40B4-BE49-F238E27FC236}">
                  <a16:creationId xmlns:a16="http://schemas.microsoft.com/office/drawing/2014/main" id="{5F80172D-6CB9-4F91-B84E-4E1E27195F39}"/>
                </a:ext>
              </a:extLst>
            </p:cNvPr>
            <p:cNvSpPr/>
            <p:nvPr/>
          </p:nvSpPr>
          <p:spPr>
            <a:xfrm rot="10800000" flipH="1">
              <a:off x="6189231" y="428232"/>
              <a:ext cx="2939450" cy="72000"/>
            </a:xfrm>
            <a:prstGeom prst="rect">
              <a:avLst/>
            </a:prstGeom>
            <a:solidFill>
              <a:srgbClr val="00B050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 dirty="0">
                <a:solidFill>
                  <a:schemeClr val="lt1"/>
                </a:solidFill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  <a:sym typeface="Gulim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099897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dissolve/>
      </p:transition>
    </mc:Choice>
    <mc:Fallback xmlns="">
      <p:transition>
        <p:dissolv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BC6B87A8-FFC7-4F3E-A975-0B5EADA8C25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00063"/>
            <a:ext cx="9144000" cy="5057874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BD6C037-DDC7-4C70-A755-809A5A7C29F7}"/>
              </a:ext>
            </a:extLst>
          </p:cNvPr>
          <p:cNvSpPr txBox="1"/>
          <p:nvPr/>
        </p:nvSpPr>
        <p:spPr>
          <a:xfrm>
            <a:off x="2997200" y="6278662"/>
            <a:ext cx="457200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dirty="0">
                <a:hlinkClick r:id="rId4"/>
              </a:rPr>
              <a:t>https://youtu.be/wlwZ-bTAvME</a:t>
            </a:r>
            <a:endParaRPr lang="en-US" altLang="ko-KR" dirty="0"/>
          </a:p>
        </p:txBody>
      </p:sp>
      <p:sp>
        <p:nvSpPr>
          <p:cNvPr id="4" name="Google Shape;71;p13">
            <a:extLst>
              <a:ext uri="{FF2B5EF4-FFF2-40B4-BE49-F238E27FC236}">
                <a16:creationId xmlns:a16="http://schemas.microsoft.com/office/drawing/2014/main" id="{19E463AC-8340-4D29-9333-A2F0108D9B3C}"/>
              </a:ext>
            </a:extLst>
          </p:cNvPr>
          <p:cNvSpPr txBox="1"/>
          <p:nvPr/>
        </p:nvSpPr>
        <p:spPr>
          <a:xfrm>
            <a:off x="692917" y="22671"/>
            <a:ext cx="8310371" cy="405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6000" tIns="36000" rIns="36000" bIns="36000" anchor="ctr" anchorCtr="0">
            <a:noAutofit/>
          </a:bodyPr>
          <a:lstStyle/>
          <a:p>
            <a:pPr algn="r">
              <a:buClr>
                <a:schemeClr val="dk1"/>
              </a:buClr>
              <a:buSzPts val="1600"/>
            </a:pPr>
            <a:r>
              <a:rPr lang="en-US" altLang="ko-KR" sz="1600" b="1" dirty="0">
                <a:solidFill>
                  <a:schemeClr val="dk1"/>
                </a:solidFill>
              </a:rPr>
              <a:t>East</a:t>
            </a:r>
            <a:r>
              <a:rPr lang="ko-KR" altLang="en-US" sz="1600" b="1" dirty="0">
                <a:solidFill>
                  <a:schemeClr val="dk1"/>
                </a:solidFill>
              </a:rPr>
              <a:t> </a:t>
            </a:r>
            <a:r>
              <a:rPr lang="en-US" altLang="ko-KR" sz="1600" b="1" dirty="0">
                <a:solidFill>
                  <a:schemeClr val="dk1"/>
                </a:solidFill>
              </a:rPr>
              <a:t>vs.</a:t>
            </a:r>
            <a:r>
              <a:rPr lang="ko-KR" altLang="en-US" sz="1600" b="1" dirty="0">
                <a:solidFill>
                  <a:schemeClr val="dk1"/>
                </a:solidFill>
              </a:rPr>
              <a:t> </a:t>
            </a:r>
            <a:r>
              <a:rPr lang="en-US" altLang="ko-KR" sz="1600" b="1" dirty="0">
                <a:solidFill>
                  <a:schemeClr val="dk1"/>
                </a:solidFill>
              </a:rPr>
              <a:t>West</a:t>
            </a:r>
            <a:endParaRPr lang="en-US" altLang="ko-KR" sz="1600" b="1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6" name="Google Shape;72;p13">
            <a:extLst>
              <a:ext uri="{FF2B5EF4-FFF2-40B4-BE49-F238E27FC236}">
                <a16:creationId xmlns:a16="http://schemas.microsoft.com/office/drawing/2014/main" id="{70CF542D-4A1B-4BC4-BE98-4E8C62B79531}"/>
              </a:ext>
            </a:extLst>
          </p:cNvPr>
          <p:cNvGrpSpPr/>
          <p:nvPr/>
        </p:nvGrpSpPr>
        <p:grpSpPr>
          <a:xfrm>
            <a:off x="0" y="409182"/>
            <a:ext cx="9128681" cy="72000"/>
            <a:chOff x="0" y="428232"/>
            <a:chExt cx="9128681" cy="72000"/>
          </a:xfrm>
        </p:grpSpPr>
        <p:sp>
          <p:nvSpPr>
            <p:cNvPr id="7" name="Google Shape;73;p13">
              <a:extLst>
                <a:ext uri="{FF2B5EF4-FFF2-40B4-BE49-F238E27FC236}">
                  <a16:creationId xmlns:a16="http://schemas.microsoft.com/office/drawing/2014/main" id="{B7ADF752-6590-44FB-9444-D3D3671FBF5D}"/>
                </a:ext>
              </a:extLst>
            </p:cNvPr>
            <p:cNvSpPr/>
            <p:nvPr/>
          </p:nvSpPr>
          <p:spPr>
            <a:xfrm rot="10800000" flipH="1">
              <a:off x="0" y="428232"/>
              <a:ext cx="2939450" cy="72000"/>
            </a:xfrm>
            <a:prstGeom prst="rect">
              <a:avLst/>
            </a:prstGeom>
            <a:solidFill>
              <a:srgbClr val="D8D8D8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 dirty="0">
                <a:solidFill>
                  <a:schemeClr val="lt1"/>
                </a:solidFill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  <a:sym typeface="Gulim"/>
              </a:endParaRPr>
            </a:p>
          </p:txBody>
        </p:sp>
        <p:sp>
          <p:nvSpPr>
            <p:cNvPr id="8" name="Google Shape;74;p13">
              <a:extLst>
                <a:ext uri="{FF2B5EF4-FFF2-40B4-BE49-F238E27FC236}">
                  <a16:creationId xmlns:a16="http://schemas.microsoft.com/office/drawing/2014/main" id="{948596E7-F0AE-4A76-897F-E2B5142DFDCD}"/>
                </a:ext>
              </a:extLst>
            </p:cNvPr>
            <p:cNvSpPr/>
            <p:nvPr/>
          </p:nvSpPr>
          <p:spPr>
            <a:xfrm rot="10800000" flipH="1">
              <a:off x="3087687" y="428232"/>
              <a:ext cx="2939450" cy="72000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 dirty="0">
                <a:solidFill>
                  <a:schemeClr val="lt1"/>
                </a:solidFill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  <a:sym typeface="Gulim"/>
              </a:endParaRPr>
            </a:p>
          </p:txBody>
        </p:sp>
        <p:sp>
          <p:nvSpPr>
            <p:cNvPr id="9" name="Google Shape;75;p13">
              <a:extLst>
                <a:ext uri="{FF2B5EF4-FFF2-40B4-BE49-F238E27FC236}">
                  <a16:creationId xmlns:a16="http://schemas.microsoft.com/office/drawing/2014/main" id="{32D0067A-FCD0-49D0-A6AF-D7F0B661ED03}"/>
                </a:ext>
              </a:extLst>
            </p:cNvPr>
            <p:cNvSpPr/>
            <p:nvPr/>
          </p:nvSpPr>
          <p:spPr>
            <a:xfrm rot="10800000" flipH="1">
              <a:off x="6189231" y="428232"/>
              <a:ext cx="2939450" cy="72000"/>
            </a:xfrm>
            <a:prstGeom prst="rect">
              <a:avLst/>
            </a:prstGeom>
            <a:solidFill>
              <a:srgbClr val="00B050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 dirty="0">
                <a:solidFill>
                  <a:schemeClr val="lt1"/>
                </a:solidFill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  <a:sym typeface="Gulim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32635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dissolve/>
      </p:transition>
    </mc:Choice>
    <mc:Fallback xmlns="">
      <p:transition>
        <p:dissolv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71;p13">
            <a:extLst>
              <a:ext uri="{FF2B5EF4-FFF2-40B4-BE49-F238E27FC236}">
                <a16:creationId xmlns:a16="http://schemas.microsoft.com/office/drawing/2014/main" id="{9FBE2149-A7C4-4B82-896C-1B0CAA659CF4}"/>
              </a:ext>
            </a:extLst>
          </p:cNvPr>
          <p:cNvSpPr txBox="1"/>
          <p:nvPr/>
        </p:nvSpPr>
        <p:spPr>
          <a:xfrm>
            <a:off x="692917" y="22671"/>
            <a:ext cx="8310371" cy="405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6000" tIns="36000" rIns="36000" bIns="36000" anchor="ctr" anchorCtr="0">
            <a:noAutofit/>
          </a:bodyPr>
          <a:lstStyle/>
          <a:p>
            <a:pPr algn="r">
              <a:buClr>
                <a:schemeClr val="dk1"/>
              </a:buClr>
              <a:buSzPts val="1600"/>
            </a:pPr>
            <a:r>
              <a:rPr lang="en-US" altLang="ko-KR" sz="1600" b="1" dirty="0">
                <a:solidFill>
                  <a:schemeClr val="dk1"/>
                </a:solidFill>
              </a:rPr>
              <a:t>East</a:t>
            </a:r>
            <a:r>
              <a:rPr lang="ko-KR" altLang="en-US" sz="1600" b="1" dirty="0">
                <a:solidFill>
                  <a:schemeClr val="dk1"/>
                </a:solidFill>
              </a:rPr>
              <a:t> </a:t>
            </a:r>
            <a:r>
              <a:rPr lang="en-US" altLang="ko-KR" sz="1600" b="1" dirty="0">
                <a:solidFill>
                  <a:schemeClr val="dk1"/>
                </a:solidFill>
              </a:rPr>
              <a:t>vs.</a:t>
            </a:r>
            <a:r>
              <a:rPr lang="ko-KR" altLang="en-US" sz="1600" b="1" dirty="0">
                <a:solidFill>
                  <a:schemeClr val="dk1"/>
                </a:solidFill>
              </a:rPr>
              <a:t> </a:t>
            </a:r>
            <a:r>
              <a:rPr lang="en-US" altLang="ko-KR" sz="1600" b="1" dirty="0">
                <a:solidFill>
                  <a:schemeClr val="dk1"/>
                </a:solidFill>
              </a:rPr>
              <a:t>West</a:t>
            </a:r>
            <a:endParaRPr lang="en-US" altLang="ko-KR" sz="1600" b="1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3" name="Google Shape;72;p13">
            <a:extLst>
              <a:ext uri="{FF2B5EF4-FFF2-40B4-BE49-F238E27FC236}">
                <a16:creationId xmlns:a16="http://schemas.microsoft.com/office/drawing/2014/main" id="{5990A818-C1DF-43A0-8FE0-68EE65DA8741}"/>
              </a:ext>
            </a:extLst>
          </p:cNvPr>
          <p:cNvGrpSpPr/>
          <p:nvPr/>
        </p:nvGrpSpPr>
        <p:grpSpPr>
          <a:xfrm>
            <a:off x="0" y="409182"/>
            <a:ext cx="9128681" cy="72000"/>
            <a:chOff x="0" y="428232"/>
            <a:chExt cx="9128681" cy="72000"/>
          </a:xfrm>
        </p:grpSpPr>
        <p:sp>
          <p:nvSpPr>
            <p:cNvPr id="4" name="Google Shape;73;p13">
              <a:extLst>
                <a:ext uri="{FF2B5EF4-FFF2-40B4-BE49-F238E27FC236}">
                  <a16:creationId xmlns:a16="http://schemas.microsoft.com/office/drawing/2014/main" id="{DB8AA0CE-9885-4E72-9E90-84515229C9B6}"/>
                </a:ext>
              </a:extLst>
            </p:cNvPr>
            <p:cNvSpPr/>
            <p:nvPr/>
          </p:nvSpPr>
          <p:spPr>
            <a:xfrm rot="10800000" flipH="1">
              <a:off x="0" y="428232"/>
              <a:ext cx="2939450" cy="72000"/>
            </a:xfrm>
            <a:prstGeom prst="rect">
              <a:avLst/>
            </a:prstGeom>
            <a:solidFill>
              <a:srgbClr val="D8D8D8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 dirty="0">
                <a:solidFill>
                  <a:schemeClr val="lt1"/>
                </a:solidFill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  <a:sym typeface="Gulim"/>
              </a:endParaRPr>
            </a:p>
          </p:txBody>
        </p:sp>
        <p:sp>
          <p:nvSpPr>
            <p:cNvPr id="5" name="Google Shape;74;p13">
              <a:extLst>
                <a:ext uri="{FF2B5EF4-FFF2-40B4-BE49-F238E27FC236}">
                  <a16:creationId xmlns:a16="http://schemas.microsoft.com/office/drawing/2014/main" id="{171D8ADC-6D21-466A-AEF1-44513276B696}"/>
                </a:ext>
              </a:extLst>
            </p:cNvPr>
            <p:cNvSpPr/>
            <p:nvPr/>
          </p:nvSpPr>
          <p:spPr>
            <a:xfrm rot="10800000" flipH="1">
              <a:off x="3087687" y="428232"/>
              <a:ext cx="2939450" cy="72000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 dirty="0">
                <a:solidFill>
                  <a:schemeClr val="lt1"/>
                </a:solidFill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  <a:sym typeface="Gulim"/>
              </a:endParaRPr>
            </a:p>
          </p:txBody>
        </p:sp>
        <p:sp>
          <p:nvSpPr>
            <p:cNvPr id="6" name="Google Shape;75;p13">
              <a:extLst>
                <a:ext uri="{FF2B5EF4-FFF2-40B4-BE49-F238E27FC236}">
                  <a16:creationId xmlns:a16="http://schemas.microsoft.com/office/drawing/2014/main" id="{71022B1E-9A51-46F6-83E7-D1C36ACE5926}"/>
                </a:ext>
              </a:extLst>
            </p:cNvPr>
            <p:cNvSpPr/>
            <p:nvPr/>
          </p:nvSpPr>
          <p:spPr>
            <a:xfrm rot="10800000" flipH="1">
              <a:off x="6189231" y="428232"/>
              <a:ext cx="2939450" cy="72000"/>
            </a:xfrm>
            <a:prstGeom prst="rect">
              <a:avLst/>
            </a:prstGeom>
            <a:solidFill>
              <a:srgbClr val="00B050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 dirty="0">
                <a:solidFill>
                  <a:schemeClr val="lt1"/>
                </a:solidFill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  <a:sym typeface="Gulim"/>
              </a:endParaRPr>
            </a:p>
          </p:txBody>
        </p:sp>
      </p:grpSp>
      <p:pic>
        <p:nvPicPr>
          <p:cNvPr id="7" name="그림 6">
            <a:extLst>
              <a:ext uri="{FF2B5EF4-FFF2-40B4-BE49-F238E27FC236}">
                <a16:creationId xmlns:a16="http://schemas.microsoft.com/office/drawing/2014/main" id="{E170AAEA-BE47-4F71-9899-E631ACBD4EF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3987" y="1571625"/>
            <a:ext cx="6296025" cy="371475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D002225-69FA-414B-9654-4B0886891299}"/>
              </a:ext>
            </a:extLst>
          </p:cNvPr>
          <p:cNvSpPr txBox="1"/>
          <p:nvPr/>
        </p:nvSpPr>
        <p:spPr>
          <a:xfrm>
            <a:off x="2997200" y="6278662"/>
            <a:ext cx="457200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dirty="0">
                <a:hlinkClick r:id="rId3"/>
              </a:rPr>
              <a:t>https://youtu.be/TrKI15Lc7v8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2095151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dissolve/>
      </p:transition>
    </mc:Choice>
    <mc:Fallback xmlns="">
      <p:transition>
        <p:dissolv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http://imgnews.naver.net/image/056/2016/11/30/aleotjs33_99_20161130181607.jpg?type=w540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6440"/>
          <a:stretch/>
        </p:blipFill>
        <p:spPr bwMode="auto">
          <a:xfrm>
            <a:off x="13764" y="0"/>
            <a:ext cx="913023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타원 1"/>
          <p:cNvSpPr/>
          <p:nvPr/>
        </p:nvSpPr>
        <p:spPr>
          <a:xfrm rot="20378430">
            <a:off x="4635613" y="828490"/>
            <a:ext cx="2802048" cy="2027748"/>
          </a:xfrm>
          <a:prstGeom prst="ellipse">
            <a:avLst/>
          </a:prstGeom>
          <a:noFill/>
          <a:ln w="38100">
            <a:solidFill>
              <a:srgbClr val="FFFF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직사각형 2"/>
          <p:cNvSpPr/>
          <p:nvPr/>
        </p:nvSpPr>
        <p:spPr>
          <a:xfrm>
            <a:off x="3851920" y="5364215"/>
            <a:ext cx="412195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altLang="ko-KR" sz="1400" i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   The </a:t>
            </a:r>
            <a:r>
              <a:rPr lang="en-US" altLang="ko-KR" sz="1400" b="1" i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  <a:hlinkClick r:id="rId3"/>
              </a:rPr>
              <a:t>Rust Belt</a:t>
            </a:r>
            <a:r>
              <a:rPr lang="en-US" altLang="ko-KR" sz="1400" i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 is a term for the region of the United States from the Great Lakes to the upper Midwest States, referring to </a:t>
            </a:r>
            <a:r>
              <a:rPr lang="en-US" altLang="ko-KR" sz="1400" b="1" i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economic decline, population loss, and urban decay</a:t>
            </a:r>
            <a:r>
              <a:rPr lang="en-US" altLang="ko-KR" sz="1400" i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 due to the shrinking of its once-powerful industrial sector, also known as </a:t>
            </a:r>
            <a:r>
              <a:rPr lang="en-US" altLang="ko-KR" sz="1400" b="1" i="1" u="sng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deindustrialization</a:t>
            </a:r>
            <a:r>
              <a:rPr lang="en-US" altLang="ko-KR" sz="1400" i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.</a:t>
            </a:r>
            <a:endParaRPr lang="ko-KR" altLang="en-US" sz="1400" i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맑은 고딕" panose="020B0503020000020004" pitchFamily="50" charset="-127"/>
              <a:cs typeface="Arial" panose="020B0604020202020204" pitchFamily="34" charset="0"/>
            </a:endParaRP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8431288" y="6580144"/>
            <a:ext cx="698956" cy="2564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86356" tIns="43178" rIns="86356" bIns="43178">
            <a:spAutoFit/>
          </a:bodyPr>
          <a:lstStyle/>
          <a:p>
            <a:pPr algn="r" defTabSz="863600" latinLnBrk="1">
              <a:defRPr/>
            </a:pPr>
            <a:r>
              <a:rPr kumimoji="1" lang="en-US" altLang="ko-KR" sz="1100" dirty="0"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- </a:t>
            </a:r>
            <a:fld id="{E1AC941E-CD95-4224-84EE-BC04C98F930F}" type="slidenum">
              <a:rPr kumimoji="1" lang="ko-KR" altLang="en-US" sz="1100" smtClean="0"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pPr algn="r" defTabSz="863600" latinLnBrk="1">
                <a:defRPr/>
              </a:pPr>
              <a:t>13</a:t>
            </a:fld>
            <a:r>
              <a:rPr kumimoji="1" lang="ko-KR" altLang="en-US" sz="1100" dirty="0"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kumimoji="1" lang="en-US" altLang="ko-KR" sz="1100" dirty="0"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- </a:t>
            </a:r>
          </a:p>
        </p:txBody>
      </p:sp>
    </p:spTree>
    <p:extLst>
      <p:ext uri="{BB962C8B-B14F-4D97-AF65-F5344CB8AC3E}">
        <p14:creationId xmlns:p14="http://schemas.microsoft.com/office/powerpoint/2010/main" val="349894259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110FC8AB-7BD7-4B38-96ED-937B57AC8F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472" y="711200"/>
            <a:ext cx="8521727" cy="4848952"/>
          </a:xfrm>
          <a:prstGeom prst="rect">
            <a:avLst/>
          </a:prstGeom>
        </p:spPr>
      </p:pic>
      <p:sp>
        <p:nvSpPr>
          <p:cNvPr id="5" name="Google Shape;196;p23">
            <a:extLst>
              <a:ext uri="{FF2B5EF4-FFF2-40B4-BE49-F238E27FC236}">
                <a16:creationId xmlns:a16="http://schemas.microsoft.com/office/drawing/2014/main" id="{B67552F7-81D6-4A2E-B9DD-76DFF29F45D3}"/>
              </a:ext>
            </a:extLst>
          </p:cNvPr>
          <p:cNvSpPr txBox="1"/>
          <p:nvPr/>
        </p:nvSpPr>
        <p:spPr>
          <a:xfrm>
            <a:off x="1674930" y="5969828"/>
            <a:ext cx="990415" cy="3539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[</a:t>
            </a:r>
            <a:r>
              <a:rPr lang="en-US" sz="14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  <a:hlinkClick r:id="rId3"/>
              </a:rPr>
              <a:t>Link 1</a:t>
            </a:r>
            <a:r>
              <a:rPr lang="en-US" sz="14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]</a:t>
            </a:r>
            <a:endParaRPr sz="14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" name="Google Shape;196;p23">
            <a:extLst>
              <a:ext uri="{FF2B5EF4-FFF2-40B4-BE49-F238E27FC236}">
                <a16:creationId xmlns:a16="http://schemas.microsoft.com/office/drawing/2014/main" id="{D417DD98-BD87-410A-92A9-3DD7BDD804DE}"/>
              </a:ext>
            </a:extLst>
          </p:cNvPr>
          <p:cNvSpPr txBox="1"/>
          <p:nvPr/>
        </p:nvSpPr>
        <p:spPr>
          <a:xfrm>
            <a:off x="2665345" y="5969828"/>
            <a:ext cx="990415" cy="3539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[</a:t>
            </a:r>
            <a:r>
              <a:rPr lang="en-US" sz="14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  <a:hlinkClick r:id="rId4"/>
              </a:rPr>
              <a:t>Link 2</a:t>
            </a:r>
            <a:r>
              <a:rPr lang="en-US" sz="14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]</a:t>
            </a:r>
            <a:endParaRPr sz="14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" name="Google Shape;71;p13">
            <a:extLst>
              <a:ext uri="{FF2B5EF4-FFF2-40B4-BE49-F238E27FC236}">
                <a16:creationId xmlns:a16="http://schemas.microsoft.com/office/drawing/2014/main" id="{67CC43B7-C8F6-48A8-BD8E-BD1B0A8BCE20}"/>
              </a:ext>
            </a:extLst>
          </p:cNvPr>
          <p:cNvSpPr txBox="1"/>
          <p:nvPr/>
        </p:nvSpPr>
        <p:spPr>
          <a:xfrm>
            <a:off x="692917" y="22671"/>
            <a:ext cx="8310371" cy="405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6000" tIns="36000" rIns="36000" bIns="36000" anchor="ctr" anchorCtr="0">
            <a:noAutofit/>
          </a:bodyPr>
          <a:lstStyle/>
          <a:p>
            <a:pPr algn="r">
              <a:buClr>
                <a:schemeClr val="dk1"/>
              </a:buClr>
              <a:buSzPts val="1600"/>
            </a:pPr>
            <a:r>
              <a:rPr lang="en-US" altLang="ko-KR" sz="1600" b="1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Democratic</a:t>
            </a:r>
            <a:r>
              <a:rPr lang="ko-KR" altLang="en-US" sz="1600" b="1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altLang="ko-KR" sz="1600" b="1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vs.</a:t>
            </a:r>
            <a:r>
              <a:rPr lang="ko-KR" altLang="en-US" sz="1600" b="1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altLang="ko-KR" sz="1600" b="1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Republican</a:t>
            </a:r>
          </a:p>
        </p:txBody>
      </p:sp>
      <p:grpSp>
        <p:nvGrpSpPr>
          <p:cNvPr id="8" name="Google Shape;72;p13">
            <a:extLst>
              <a:ext uri="{FF2B5EF4-FFF2-40B4-BE49-F238E27FC236}">
                <a16:creationId xmlns:a16="http://schemas.microsoft.com/office/drawing/2014/main" id="{E205EE57-FB44-4629-AE77-8D5BE96824F2}"/>
              </a:ext>
            </a:extLst>
          </p:cNvPr>
          <p:cNvGrpSpPr/>
          <p:nvPr/>
        </p:nvGrpSpPr>
        <p:grpSpPr>
          <a:xfrm>
            <a:off x="0" y="409182"/>
            <a:ext cx="9128681" cy="72000"/>
            <a:chOff x="0" y="428232"/>
            <a:chExt cx="9128681" cy="72000"/>
          </a:xfrm>
        </p:grpSpPr>
        <p:sp>
          <p:nvSpPr>
            <p:cNvPr id="9" name="Google Shape;73;p13">
              <a:extLst>
                <a:ext uri="{FF2B5EF4-FFF2-40B4-BE49-F238E27FC236}">
                  <a16:creationId xmlns:a16="http://schemas.microsoft.com/office/drawing/2014/main" id="{EA0909A2-10A9-4750-91CA-37F8BC88E46C}"/>
                </a:ext>
              </a:extLst>
            </p:cNvPr>
            <p:cNvSpPr/>
            <p:nvPr/>
          </p:nvSpPr>
          <p:spPr>
            <a:xfrm rot="10800000" flipH="1">
              <a:off x="0" y="428232"/>
              <a:ext cx="2939450" cy="72000"/>
            </a:xfrm>
            <a:prstGeom prst="rect">
              <a:avLst/>
            </a:prstGeom>
            <a:solidFill>
              <a:srgbClr val="D8D8D8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 dirty="0">
                <a:solidFill>
                  <a:schemeClr val="lt1"/>
                </a:solidFill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  <a:sym typeface="Gulim"/>
              </a:endParaRPr>
            </a:p>
          </p:txBody>
        </p:sp>
        <p:sp>
          <p:nvSpPr>
            <p:cNvPr id="10" name="Google Shape;74;p13">
              <a:extLst>
                <a:ext uri="{FF2B5EF4-FFF2-40B4-BE49-F238E27FC236}">
                  <a16:creationId xmlns:a16="http://schemas.microsoft.com/office/drawing/2014/main" id="{FB8C29C6-E687-4E8F-B636-93CB6E5FBD66}"/>
                </a:ext>
              </a:extLst>
            </p:cNvPr>
            <p:cNvSpPr/>
            <p:nvPr/>
          </p:nvSpPr>
          <p:spPr>
            <a:xfrm rot="10800000" flipH="1">
              <a:off x="3087687" y="428232"/>
              <a:ext cx="2939450" cy="72000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 dirty="0">
                <a:solidFill>
                  <a:schemeClr val="lt1"/>
                </a:solidFill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  <a:sym typeface="Gulim"/>
              </a:endParaRPr>
            </a:p>
          </p:txBody>
        </p:sp>
        <p:sp>
          <p:nvSpPr>
            <p:cNvPr id="11" name="Google Shape;75;p13">
              <a:extLst>
                <a:ext uri="{FF2B5EF4-FFF2-40B4-BE49-F238E27FC236}">
                  <a16:creationId xmlns:a16="http://schemas.microsoft.com/office/drawing/2014/main" id="{CF680241-C0FE-4FD5-A994-D54E7398731C}"/>
                </a:ext>
              </a:extLst>
            </p:cNvPr>
            <p:cNvSpPr/>
            <p:nvPr/>
          </p:nvSpPr>
          <p:spPr>
            <a:xfrm rot="10800000" flipH="1">
              <a:off x="6189231" y="428232"/>
              <a:ext cx="2939450" cy="72000"/>
            </a:xfrm>
            <a:prstGeom prst="rect">
              <a:avLst/>
            </a:prstGeom>
            <a:solidFill>
              <a:srgbClr val="00B050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 dirty="0">
                <a:solidFill>
                  <a:schemeClr val="lt1"/>
                </a:solidFill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  <a:sym typeface="Gulim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435205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dissolve/>
      </p:transition>
    </mc:Choice>
    <mc:Fallback xmlns="">
      <p:transition>
        <p:dissolv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N:\04. Lecture\Team Leader\Jobs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3572" y="1026543"/>
            <a:ext cx="6713355" cy="51024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직사각형 2"/>
          <p:cNvSpPr/>
          <p:nvPr/>
        </p:nvSpPr>
        <p:spPr>
          <a:xfrm>
            <a:off x="2187480" y="6032321"/>
            <a:ext cx="670500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altLang="ko-KR" sz="1200" b="1" dirty="0">
                <a:latin typeface="Arial" panose="020B0604020202020204" pitchFamily="34" charset="0"/>
                <a:ea typeface="맑은 고딕" panose="020B0503020000020004" pitchFamily="50" charset="-127"/>
                <a:hlinkClick r:id="rId3"/>
              </a:rPr>
              <a:t>https://www.youtube.com/watch?v=Hd_ptbiPoXM&amp;feature=youtu.be&amp;t=20m25s</a:t>
            </a:r>
            <a:endParaRPr lang="ko-KR" altLang="en-US" sz="1200" b="1" dirty="0">
              <a:latin typeface="Arial" panose="020B0604020202020204" pitchFamily="34" charset="0"/>
              <a:ea typeface="맑은 고딕" panose="020B0503020000020004" pitchFamily="50" charset="-127"/>
            </a:endParaRPr>
          </a:p>
        </p:txBody>
      </p:sp>
      <p:sp>
        <p:nvSpPr>
          <p:cNvPr id="4" name="Google Shape;71;p13">
            <a:extLst>
              <a:ext uri="{FF2B5EF4-FFF2-40B4-BE49-F238E27FC236}">
                <a16:creationId xmlns:a16="http://schemas.microsoft.com/office/drawing/2014/main" id="{4233E1D1-B0FA-498A-AF64-A6D93296E346}"/>
              </a:ext>
            </a:extLst>
          </p:cNvPr>
          <p:cNvSpPr txBox="1"/>
          <p:nvPr/>
        </p:nvSpPr>
        <p:spPr>
          <a:xfrm>
            <a:off x="692917" y="22671"/>
            <a:ext cx="8310371" cy="405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6000" tIns="36000" rIns="36000" bIns="36000" anchor="ctr" anchorCtr="0">
            <a:noAutofit/>
          </a:bodyPr>
          <a:lstStyle/>
          <a:p>
            <a:pPr algn="r">
              <a:buClr>
                <a:schemeClr val="dk1"/>
              </a:buClr>
              <a:buSzPts val="1600"/>
            </a:pPr>
            <a:r>
              <a:rPr lang="en-US" altLang="ko-KR" sz="1600" b="1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Stay hungry, Stay foolish!</a:t>
            </a:r>
          </a:p>
        </p:txBody>
      </p:sp>
      <p:grpSp>
        <p:nvGrpSpPr>
          <p:cNvPr id="5" name="Google Shape;72;p13">
            <a:extLst>
              <a:ext uri="{FF2B5EF4-FFF2-40B4-BE49-F238E27FC236}">
                <a16:creationId xmlns:a16="http://schemas.microsoft.com/office/drawing/2014/main" id="{9C8E96E4-7420-4949-AAE6-F2A71CD34956}"/>
              </a:ext>
            </a:extLst>
          </p:cNvPr>
          <p:cNvGrpSpPr/>
          <p:nvPr/>
        </p:nvGrpSpPr>
        <p:grpSpPr>
          <a:xfrm>
            <a:off x="0" y="409182"/>
            <a:ext cx="9128681" cy="72000"/>
            <a:chOff x="0" y="428232"/>
            <a:chExt cx="9128681" cy="72000"/>
          </a:xfrm>
        </p:grpSpPr>
        <p:sp>
          <p:nvSpPr>
            <p:cNvPr id="6" name="Google Shape;73;p13">
              <a:extLst>
                <a:ext uri="{FF2B5EF4-FFF2-40B4-BE49-F238E27FC236}">
                  <a16:creationId xmlns:a16="http://schemas.microsoft.com/office/drawing/2014/main" id="{80BAE696-A465-4060-B792-E504397AE397}"/>
                </a:ext>
              </a:extLst>
            </p:cNvPr>
            <p:cNvSpPr/>
            <p:nvPr/>
          </p:nvSpPr>
          <p:spPr>
            <a:xfrm rot="10800000" flipH="1">
              <a:off x="0" y="428232"/>
              <a:ext cx="2939450" cy="72000"/>
            </a:xfrm>
            <a:prstGeom prst="rect">
              <a:avLst/>
            </a:prstGeom>
            <a:solidFill>
              <a:srgbClr val="D8D8D8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 dirty="0">
                <a:solidFill>
                  <a:schemeClr val="lt1"/>
                </a:solidFill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  <a:sym typeface="Gulim"/>
              </a:endParaRPr>
            </a:p>
          </p:txBody>
        </p:sp>
        <p:sp>
          <p:nvSpPr>
            <p:cNvPr id="7" name="Google Shape;74;p13">
              <a:extLst>
                <a:ext uri="{FF2B5EF4-FFF2-40B4-BE49-F238E27FC236}">
                  <a16:creationId xmlns:a16="http://schemas.microsoft.com/office/drawing/2014/main" id="{009F23BB-34FB-4D11-8131-06F44F1D0558}"/>
                </a:ext>
              </a:extLst>
            </p:cNvPr>
            <p:cNvSpPr/>
            <p:nvPr/>
          </p:nvSpPr>
          <p:spPr>
            <a:xfrm rot="10800000" flipH="1">
              <a:off x="3087687" y="428232"/>
              <a:ext cx="2939450" cy="72000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 dirty="0">
                <a:solidFill>
                  <a:schemeClr val="lt1"/>
                </a:solidFill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  <a:sym typeface="Gulim"/>
              </a:endParaRPr>
            </a:p>
          </p:txBody>
        </p:sp>
        <p:sp>
          <p:nvSpPr>
            <p:cNvPr id="8" name="Google Shape;75;p13">
              <a:extLst>
                <a:ext uri="{FF2B5EF4-FFF2-40B4-BE49-F238E27FC236}">
                  <a16:creationId xmlns:a16="http://schemas.microsoft.com/office/drawing/2014/main" id="{ADF45985-2318-4DE2-8795-DC267F7BE15D}"/>
                </a:ext>
              </a:extLst>
            </p:cNvPr>
            <p:cNvSpPr/>
            <p:nvPr/>
          </p:nvSpPr>
          <p:spPr>
            <a:xfrm rot="10800000" flipH="1">
              <a:off x="6189231" y="428232"/>
              <a:ext cx="2939450" cy="72000"/>
            </a:xfrm>
            <a:prstGeom prst="rect">
              <a:avLst/>
            </a:prstGeom>
            <a:solidFill>
              <a:srgbClr val="00B050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 dirty="0">
                <a:solidFill>
                  <a:schemeClr val="lt1"/>
                </a:solidFill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  <a:sym typeface="Gulim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348836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dissolve/>
      </p:transition>
    </mc:Choice>
    <mc:Fallback xmlns="">
      <p:transition>
        <p:dissolv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N:\04. Lecture\Team Leader\WEC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2750" y="379116"/>
            <a:ext cx="4725000" cy="6252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57532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dissolve/>
      </p:transition>
    </mc:Choice>
    <mc:Fallback xmlns="">
      <p:transition>
        <p:dissolv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235835" y="2372484"/>
            <a:ext cx="6642384" cy="7481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10000"/>
              </a:lnSpc>
              <a:spcBef>
                <a:spcPts val="400"/>
              </a:spcBef>
              <a:spcAft>
                <a:spcPts val="200"/>
              </a:spcAft>
            </a:pPr>
            <a:r>
              <a:rPr lang="en-US" altLang="ko-KR" sz="4200" b="1" dirty="0">
                <a:solidFill>
                  <a:schemeClr val="bg1"/>
                </a:solidFill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Case : Youngstown, Ohio</a:t>
            </a:r>
          </a:p>
        </p:txBody>
      </p:sp>
      <p:pic>
        <p:nvPicPr>
          <p:cNvPr id="43" name="그림 42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2267744" y="3726266"/>
            <a:ext cx="6833635" cy="4455262"/>
          </a:xfrm>
          <a:custGeom>
            <a:avLst/>
            <a:gdLst>
              <a:gd name="connsiteX0" fmla="*/ 0 w 8705843"/>
              <a:gd name="connsiteY0" fmla="*/ 0 h 5675868"/>
              <a:gd name="connsiteX1" fmla="*/ 8705843 w 8705843"/>
              <a:gd name="connsiteY1" fmla="*/ 0 h 5675868"/>
              <a:gd name="connsiteX2" fmla="*/ 8705843 w 8705843"/>
              <a:gd name="connsiteY2" fmla="*/ 5675868 h 5675868"/>
              <a:gd name="connsiteX3" fmla="*/ 8112224 w 8705843"/>
              <a:gd name="connsiteY3" fmla="*/ 5675868 h 5675868"/>
              <a:gd name="connsiteX4" fmla="*/ 8112224 w 8705843"/>
              <a:gd name="connsiteY4" fmla="*/ 3966185 h 5675868"/>
              <a:gd name="connsiteX5" fmla="*/ 0 w 8705843"/>
              <a:gd name="connsiteY5" fmla="*/ 3966185 h 56758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705843" h="5675868">
                <a:moveTo>
                  <a:pt x="0" y="0"/>
                </a:moveTo>
                <a:lnTo>
                  <a:pt x="8705843" y="0"/>
                </a:lnTo>
                <a:lnTo>
                  <a:pt x="8705843" y="5675868"/>
                </a:lnTo>
                <a:lnTo>
                  <a:pt x="8112224" y="5675868"/>
                </a:lnTo>
                <a:lnTo>
                  <a:pt x="8112224" y="3966185"/>
                </a:lnTo>
                <a:lnTo>
                  <a:pt x="0" y="3966185"/>
                </a:lnTo>
                <a:close/>
              </a:path>
            </a:pathLst>
          </a:custGeom>
        </p:spPr>
      </p:pic>
      <p:sp>
        <p:nvSpPr>
          <p:cNvPr id="44" name="포인트가 5개인 별 43"/>
          <p:cNvSpPr/>
          <p:nvPr/>
        </p:nvSpPr>
        <p:spPr>
          <a:xfrm rot="1054536" flipV="1">
            <a:off x="5046816" y="1310408"/>
            <a:ext cx="53804" cy="53804"/>
          </a:xfrm>
          <a:prstGeom prst="star5">
            <a:avLst/>
          </a:prstGeom>
          <a:solidFill>
            <a:srgbClr val="D0CCA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/>
              <a:cs typeface="+mn-cs"/>
            </a:endParaRPr>
          </a:p>
        </p:txBody>
      </p:sp>
      <p:sp>
        <p:nvSpPr>
          <p:cNvPr id="45" name="포인트가 5개인 별 44"/>
          <p:cNvSpPr/>
          <p:nvPr/>
        </p:nvSpPr>
        <p:spPr>
          <a:xfrm rot="1054536" flipV="1">
            <a:off x="4124040" y="916932"/>
            <a:ext cx="138130" cy="138130"/>
          </a:xfrm>
          <a:prstGeom prst="star5">
            <a:avLst/>
          </a:prstGeom>
          <a:solidFill>
            <a:srgbClr val="D0CCA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/>
              <a:cs typeface="+mn-cs"/>
            </a:endParaRPr>
          </a:p>
        </p:txBody>
      </p:sp>
      <p:sp>
        <p:nvSpPr>
          <p:cNvPr id="46" name="포인트가 5개인 별 45"/>
          <p:cNvSpPr/>
          <p:nvPr/>
        </p:nvSpPr>
        <p:spPr>
          <a:xfrm rot="20430816" flipV="1">
            <a:off x="7851462" y="1087423"/>
            <a:ext cx="106611" cy="106611"/>
          </a:xfrm>
          <a:prstGeom prst="star5">
            <a:avLst/>
          </a:prstGeom>
          <a:solidFill>
            <a:srgbClr val="D0CCA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/>
              <a:cs typeface="+mn-cs"/>
            </a:endParaRPr>
          </a:p>
        </p:txBody>
      </p:sp>
      <p:sp>
        <p:nvSpPr>
          <p:cNvPr id="47" name="포인트가 5개인 별 46"/>
          <p:cNvSpPr/>
          <p:nvPr/>
        </p:nvSpPr>
        <p:spPr>
          <a:xfrm rot="20430816" flipH="1">
            <a:off x="6296729" y="568752"/>
            <a:ext cx="161511" cy="161511"/>
          </a:xfrm>
          <a:prstGeom prst="star5">
            <a:avLst/>
          </a:prstGeom>
          <a:solidFill>
            <a:srgbClr val="D0CCA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/>
              <a:cs typeface="+mn-cs"/>
            </a:endParaRPr>
          </a:p>
        </p:txBody>
      </p:sp>
      <p:sp>
        <p:nvSpPr>
          <p:cNvPr id="48" name="포인트가 5개인 별 47"/>
          <p:cNvSpPr/>
          <p:nvPr/>
        </p:nvSpPr>
        <p:spPr>
          <a:xfrm>
            <a:off x="1845689" y="658431"/>
            <a:ext cx="221235" cy="221235"/>
          </a:xfrm>
          <a:prstGeom prst="star5">
            <a:avLst/>
          </a:prstGeom>
          <a:solidFill>
            <a:srgbClr val="D0CCA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/>
              <a:cs typeface="+mn-cs"/>
            </a:endParaRPr>
          </a:p>
        </p:txBody>
      </p:sp>
      <p:sp>
        <p:nvSpPr>
          <p:cNvPr id="49" name="포인트가 5개인 별 48"/>
          <p:cNvSpPr/>
          <p:nvPr/>
        </p:nvSpPr>
        <p:spPr>
          <a:xfrm>
            <a:off x="7458092" y="853001"/>
            <a:ext cx="211711" cy="211711"/>
          </a:xfrm>
          <a:prstGeom prst="star5">
            <a:avLst/>
          </a:prstGeom>
          <a:solidFill>
            <a:srgbClr val="D0CCA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/>
              <a:cs typeface="+mn-cs"/>
            </a:endParaRPr>
          </a:p>
        </p:txBody>
      </p:sp>
      <p:sp>
        <p:nvSpPr>
          <p:cNvPr id="50" name="포인트가 5개인 별 49"/>
          <p:cNvSpPr/>
          <p:nvPr/>
        </p:nvSpPr>
        <p:spPr>
          <a:xfrm>
            <a:off x="8382017" y="332656"/>
            <a:ext cx="173611" cy="173611"/>
          </a:xfrm>
          <a:prstGeom prst="star5">
            <a:avLst/>
          </a:prstGeom>
          <a:solidFill>
            <a:srgbClr val="D0CCA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/>
              <a:cs typeface="+mn-cs"/>
            </a:endParaRPr>
          </a:p>
        </p:txBody>
      </p:sp>
      <p:sp>
        <p:nvSpPr>
          <p:cNvPr id="51" name="포인트가 5개인 별 50"/>
          <p:cNvSpPr/>
          <p:nvPr/>
        </p:nvSpPr>
        <p:spPr>
          <a:xfrm rot="1054536" flipV="1">
            <a:off x="5253227" y="1183285"/>
            <a:ext cx="126894" cy="126894"/>
          </a:xfrm>
          <a:prstGeom prst="star5">
            <a:avLst/>
          </a:prstGeom>
          <a:solidFill>
            <a:srgbClr val="D0CCA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/>
              <a:cs typeface="+mn-cs"/>
            </a:endParaRPr>
          </a:p>
        </p:txBody>
      </p:sp>
      <p:sp>
        <p:nvSpPr>
          <p:cNvPr id="52" name="포인트가 5개인 별 51"/>
          <p:cNvSpPr/>
          <p:nvPr/>
        </p:nvSpPr>
        <p:spPr>
          <a:xfrm rot="1054536" flipV="1">
            <a:off x="2233343" y="1106541"/>
            <a:ext cx="129291" cy="129291"/>
          </a:xfrm>
          <a:prstGeom prst="star5">
            <a:avLst/>
          </a:prstGeom>
          <a:solidFill>
            <a:srgbClr val="D0CCA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/>
              <a:cs typeface="+mn-cs"/>
            </a:endParaRPr>
          </a:p>
        </p:txBody>
      </p:sp>
      <p:sp>
        <p:nvSpPr>
          <p:cNvPr id="53" name="포인트가 5개인 별 52"/>
          <p:cNvSpPr/>
          <p:nvPr/>
        </p:nvSpPr>
        <p:spPr>
          <a:xfrm rot="20430816" flipV="1">
            <a:off x="374337" y="611732"/>
            <a:ext cx="106611" cy="106611"/>
          </a:xfrm>
          <a:prstGeom prst="star5">
            <a:avLst/>
          </a:prstGeom>
          <a:solidFill>
            <a:srgbClr val="D0CCA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/>
              <a:cs typeface="+mn-cs"/>
            </a:endParaRPr>
          </a:p>
        </p:txBody>
      </p:sp>
      <p:sp>
        <p:nvSpPr>
          <p:cNvPr id="54" name="타원 53"/>
          <p:cNvSpPr/>
          <p:nvPr/>
        </p:nvSpPr>
        <p:spPr>
          <a:xfrm>
            <a:off x="495677" y="560375"/>
            <a:ext cx="45719" cy="45719"/>
          </a:xfrm>
          <a:prstGeom prst="ellipse">
            <a:avLst/>
          </a:prstGeom>
          <a:solidFill>
            <a:srgbClr val="D0CCA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/>
              <a:cs typeface="+mn-cs"/>
            </a:endParaRPr>
          </a:p>
        </p:txBody>
      </p:sp>
      <p:sp>
        <p:nvSpPr>
          <p:cNvPr id="55" name="포인트가 5개인 별 54"/>
          <p:cNvSpPr/>
          <p:nvPr/>
        </p:nvSpPr>
        <p:spPr>
          <a:xfrm rot="1054536" flipV="1">
            <a:off x="265514" y="4234719"/>
            <a:ext cx="88246" cy="88246"/>
          </a:xfrm>
          <a:prstGeom prst="star5">
            <a:avLst/>
          </a:prstGeom>
          <a:solidFill>
            <a:srgbClr val="D0CCA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/>
              <a:cs typeface="+mn-cs"/>
            </a:endParaRPr>
          </a:p>
        </p:txBody>
      </p:sp>
      <p:sp>
        <p:nvSpPr>
          <p:cNvPr id="56" name="포인트가 5개인 별 55"/>
          <p:cNvSpPr/>
          <p:nvPr/>
        </p:nvSpPr>
        <p:spPr>
          <a:xfrm rot="1054536" flipV="1">
            <a:off x="427145" y="4327402"/>
            <a:ext cx="160571" cy="160571"/>
          </a:xfrm>
          <a:prstGeom prst="star5">
            <a:avLst/>
          </a:prstGeom>
          <a:solidFill>
            <a:srgbClr val="D0CCA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/>
              <a:cs typeface="+mn-cs"/>
            </a:endParaRPr>
          </a:p>
        </p:txBody>
      </p:sp>
      <p:sp>
        <p:nvSpPr>
          <p:cNvPr id="57" name="포인트가 5개인 별 56"/>
          <p:cNvSpPr/>
          <p:nvPr/>
        </p:nvSpPr>
        <p:spPr>
          <a:xfrm rot="20430816" flipV="1">
            <a:off x="7336753" y="2421511"/>
            <a:ext cx="106611" cy="106611"/>
          </a:xfrm>
          <a:prstGeom prst="star5">
            <a:avLst/>
          </a:prstGeom>
          <a:solidFill>
            <a:srgbClr val="D0CCA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/>
              <a:cs typeface="+mn-cs"/>
            </a:endParaRPr>
          </a:p>
        </p:txBody>
      </p:sp>
      <p:sp>
        <p:nvSpPr>
          <p:cNvPr id="58" name="타원 57"/>
          <p:cNvSpPr/>
          <p:nvPr/>
        </p:nvSpPr>
        <p:spPr>
          <a:xfrm>
            <a:off x="5779890" y="2225270"/>
            <a:ext cx="51588" cy="51588"/>
          </a:xfrm>
          <a:prstGeom prst="ellipse">
            <a:avLst/>
          </a:prstGeom>
          <a:solidFill>
            <a:srgbClr val="D0CCA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/>
              <a:cs typeface="+mn-cs"/>
            </a:endParaRPr>
          </a:p>
        </p:txBody>
      </p:sp>
      <p:sp>
        <p:nvSpPr>
          <p:cNvPr id="59" name="타원 58"/>
          <p:cNvSpPr/>
          <p:nvPr/>
        </p:nvSpPr>
        <p:spPr>
          <a:xfrm flipV="1">
            <a:off x="6431973" y="3488710"/>
            <a:ext cx="61736" cy="61736"/>
          </a:xfrm>
          <a:prstGeom prst="ellipse">
            <a:avLst/>
          </a:prstGeom>
          <a:solidFill>
            <a:srgbClr val="D0CCA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/>
              <a:cs typeface="+mn-cs"/>
            </a:endParaRPr>
          </a:p>
        </p:txBody>
      </p:sp>
      <p:sp>
        <p:nvSpPr>
          <p:cNvPr id="60" name="타원 59"/>
          <p:cNvSpPr/>
          <p:nvPr/>
        </p:nvSpPr>
        <p:spPr>
          <a:xfrm>
            <a:off x="7815080" y="1831475"/>
            <a:ext cx="45719" cy="45719"/>
          </a:xfrm>
          <a:prstGeom prst="ellipse">
            <a:avLst/>
          </a:prstGeom>
          <a:solidFill>
            <a:srgbClr val="D0CCA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/>
              <a:cs typeface="+mn-cs"/>
            </a:endParaRPr>
          </a:p>
        </p:txBody>
      </p:sp>
      <p:sp>
        <p:nvSpPr>
          <p:cNvPr id="61" name="포인트가 5개인 별 60"/>
          <p:cNvSpPr/>
          <p:nvPr/>
        </p:nvSpPr>
        <p:spPr>
          <a:xfrm rot="20430816" flipH="1">
            <a:off x="5737531" y="1543984"/>
            <a:ext cx="97014" cy="97014"/>
          </a:xfrm>
          <a:prstGeom prst="star5">
            <a:avLst/>
          </a:prstGeom>
          <a:solidFill>
            <a:srgbClr val="D0CCA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/>
              <a:cs typeface="+mn-cs"/>
            </a:endParaRPr>
          </a:p>
        </p:txBody>
      </p:sp>
      <p:grpSp>
        <p:nvGrpSpPr>
          <p:cNvPr id="62" name="그룹 61"/>
          <p:cNvGrpSpPr/>
          <p:nvPr/>
        </p:nvGrpSpPr>
        <p:grpSpPr>
          <a:xfrm rot="12432337">
            <a:off x="1932340" y="4816446"/>
            <a:ext cx="307414" cy="266695"/>
            <a:chOff x="1932340" y="4816446"/>
            <a:chExt cx="307414" cy="266695"/>
          </a:xfrm>
        </p:grpSpPr>
        <p:sp>
          <p:nvSpPr>
            <p:cNvPr id="63" name="포인트가 5개인 별 62"/>
            <p:cNvSpPr/>
            <p:nvPr/>
          </p:nvSpPr>
          <p:spPr>
            <a:xfrm rot="1054536" flipV="1">
              <a:off x="1932340" y="4950715"/>
              <a:ext cx="132426" cy="132426"/>
            </a:xfrm>
            <a:prstGeom prst="star5">
              <a:avLst/>
            </a:prstGeom>
            <a:solidFill>
              <a:srgbClr val="D0CCA0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endParaRPr>
            </a:p>
          </p:txBody>
        </p:sp>
        <p:sp>
          <p:nvSpPr>
            <p:cNvPr id="64" name="타원 63"/>
            <p:cNvSpPr/>
            <p:nvPr/>
          </p:nvSpPr>
          <p:spPr>
            <a:xfrm>
              <a:off x="2194035" y="4930263"/>
              <a:ext cx="45719" cy="45719"/>
            </a:xfrm>
            <a:prstGeom prst="ellipse">
              <a:avLst/>
            </a:prstGeom>
            <a:solidFill>
              <a:srgbClr val="D0CCA0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endParaRPr>
            </a:p>
          </p:txBody>
        </p:sp>
        <p:sp>
          <p:nvSpPr>
            <p:cNvPr id="65" name="타원 64"/>
            <p:cNvSpPr/>
            <p:nvPr/>
          </p:nvSpPr>
          <p:spPr>
            <a:xfrm>
              <a:off x="2029415" y="4816446"/>
              <a:ext cx="52255" cy="52255"/>
            </a:xfrm>
            <a:prstGeom prst="ellipse">
              <a:avLst/>
            </a:prstGeom>
            <a:solidFill>
              <a:srgbClr val="D0CCA0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endParaRPr>
            </a:p>
          </p:txBody>
        </p:sp>
      </p:grpSp>
      <p:sp>
        <p:nvSpPr>
          <p:cNvPr id="66" name="타원 65"/>
          <p:cNvSpPr/>
          <p:nvPr/>
        </p:nvSpPr>
        <p:spPr>
          <a:xfrm flipV="1">
            <a:off x="2603117" y="5568490"/>
            <a:ext cx="45719" cy="45719"/>
          </a:xfrm>
          <a:prstGeom prst="ellipse">
            <a:avLst/>
          </a:prstGeom>
          <a:solidFill>
            <a:srgbClr val="D0CCA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/>
              <a:cs typeface="+mn-cs"/>
            </a:endParaRPr>
          </a:p>
        </p:txBody>
      </p:sp>
      <p:sp>
        <p:nvSpPr>
          <p:cNvPr id="67" name="타원 66"/>
          <p:cNvSpPr/>
          <p:nvPr/>
        </p:nvSpPr>
        <p:spPr>
          <a:xfrm>
            <a:off x="7073408" y="560375"/>
            <a:ext cx="63431" cy="63431"/>
          </a:xfrm>
          <a:prstGeom prst="ellipse">
            <a:avLst/>
          </a:prstGeom>
          <a:solidFill>
            <a:srgbClr val="D0CCA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/>
              <a:cs typeface="+mn-cs"/>
            </a:endParaRPr>
          </a:p>
        </p:txBody>
      </p:sp>
      <p:sp>
        <p:nvSpPr>
          <p:cNvPr id="68" name="타원 67"/>
          <p:cNvSpPr/>
          <p:nvPr/>
        </p:nvSpPr>
        <p:spPr>
          <a:xfrm flipV="1">
            <a:off x="6942958" y="1289873"/>
            <a:ext cx="45719" cy="45719"/>
          </a:xfrm>
          <a:prstGeom prst="ellipse">
            <a:avLst/>
          </a:prstGeom>
          <a:solidFill>
            <a:srgbClr val="D0CCA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/>
              <a:cs typeface="+mn-cs"/>
            </a:endParaRPr>
          </a:p>
        </p:txBody>
      </p:sp>
      <p:sp>
        <p:nvSpPr>
          <p:cNvPr id="69" name="포인트가 5개인 별 68"/>
          <p:cNvSpPr/>
          <p:nvPr/>
        </p:nvSpPr>
        <p:spPr>
          <a:xfrm rot="1054536" flipV="1">
            <a:off x="1652290" y="4132104"/>
            <a:ext cx="117115" cy="117115"/>
          </a:xfrm>
          <a:prstGeom prst="star5">
            <a:avLst/>
          </a:prstGeom>
          <a:solidFill>
            <a:srgbClr val="D0CCA0">
              <a:alpha val="70000"/>
            </a:srgb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/>
              <a:cs typeface="+mn-cs"/>
            </a:endParaRPr>
          </a:p>
        </p:txBody>
      </p:sp>
      <p:sp>
        <p:nvSpPr>
          <p:cNvPr id="70" name="타원 69"/>
          <p:cNvSpPr/>
          <p:nvPr/>
        </p:nvSpPr>
        <p:spPr>
          <a:xfrm>
            <a:off x="1883728" y="4114017"/>
            <a:ext cx="40433" cy="40433"/>
          </a:xfrm>
          <a:prstGeom prst="ellipse">
            <a:avLst/>
          </a:prstGeom>
          <a:solidFill>
            <a:srgbClr val="D0CCA0">
              <a:alpha val="70000"/>
            </a:srgb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/>
              <a:cs typeface="+mn-cs"/>
            </a:endParaRPr>
          </a:p>
        </p:txBody>
      </p:sp>
      <p:sp>
        <p:nvSpPr>
          <p:cNvPr id="71" name="타원 70"/>
          <p:cNvSpPr/>
          <p:nvPr/>
        </p:nvSpPr>
        <p:spPr>
          <a:xfrm>
            <a:off x="1738141" y="4013359"/>
            <a:ext cx="46213" cy="46213"/>
          </a:xfrm>
          <a:prstGeom prst="ellipse">
            <a:avLst/>
          </a:prstGeom>
          <a:solidFill>
            <a:srgbClr val="D0CCA0">
              <a:alpha val="70000"/>
            </a:srgb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/>
              <a:cs typeface="+mn-cs"/>
            </a:endParaRPr>
          </a:p>
        </p:txBody>
      </p:sp>
      <p:pic>
        <p:nvPicPr>
          <p:cNvPr id="72" name="그림 71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66759" y="3119076"/>
            <a:ext cx="411549" cy="669964"/>
          </a:xfrm>
          <a:prstGeom prst="rect">
            <a:avLst/>
          </a:prstGeom>
        </p:spPr>
      </p:pic>
      <p:sp>
        <p:nvSpPr>
          <p:cNvPr id="73" name="포인트가 5개인 별 72"/>
          <p:cNvSpPr/>
          <p:nvPr/>
        </p:nvSpPr>
        <p:spPr>
          <a:xfrm rot="20430816" flipV="1">
            <a:off x="3641793" y="3538979"/>
            <a:ext cx="106611" cy="106611"/>
          </a:xfrm>
          <a:prstGeom prst="star5">
            <a:avLst/>
          </a:prstGeom>
          <a:solidFill>
            <a:srgbClr val="D0CCA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/>
              <a:cs typeface="+mn-cs"/>
            </a:endParaRPr>
          </a:p>
        </p:txBody>
      </p:sp>
      <p:sp>
        <p:nvSpPr>
          <p:cNvPr id="74" name="타원 73"/>
          <p:cNvSpPr/>
          <p:nvPr/>
        </p:nvSpPr>
        <p:spPr>
          <a:xfrm>
            <a:off x="4358868" y="4863459"/>
            <a:ext cx="51588" cy="51588"/>
          </a:xfrm>
          <a:prstGeom prst="ellipse">
            <a:avLst/>
          </a:prstGeom>
          <a:solidFill>
            <a:srgbClr val="D0CCA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/>
              <a:cs typeface="+mn-cs"/>
            </a:endParaRPr>
          </a:p>
        </p:txBody>
      </p:sp>
      <p:sp>
        <p:nvSpPr>
          <p:cNvPr id="75" name="타원 74"/>
          <p:cNvSpPr/>
          <p:nvPr/>
        </p:nvSpPr>
        <p:spPr>
          <a:xfrm>
            <a:off x="3605411" y="4283031"/>
            <a:ext cx="45719" cy="45719"/>
          </a:xfrm>
          <a:prstGeom prst="ellipse">
            <a:avLst/>
          </a:prstGeom>
          <a:solidFill>
            <a:srgbClr val="D0CCA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/>
              <a:cs typeface="+mn-cs"/>
            </a:endParaRPr>
          </a:p>
        </p:txBody>
      </p:sp>
      <p:sp>
        <p:nvSpPr>
          <p:cNvPr id="76" name="포인트가 5개인 별 75"/>
          <p:cNvSpPr/>
          <p:nvPr/>
        </p:nvSpPr>
        <p:spPr>
          <a:xfrm rot="20430816" flipH="1">
            <a:off x="4316509" y="4182173"/>
            <a:ext cx="97014" cy="97014"/>
          </a:xfrm>
          <a:prstGeom prst="star5">
            <a:avLst/>
          </a:prstGeom>
          <a:solidFill>
            <a:srgbClr val="D0CCA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/>
              <a:cs typeface="+mn-cs"/>
            </a:endParaRPr>
          </a:p>
        </p:txBody>
      </p:sp>
      <p:sp>
        <p:nvSpPr>
          <p:cNvPr id="77" name="포인트가 5개인 별 76"/>
          <p:cNvSpPr/>
          <p:nvPr/>
        </p:nvSpPr>
        <p:spPr>
          <a:xfrm rot="20430816" flipV="1">
            <a:off x="3793546" y="507070"/>
            <a:ext cx="106611" cy="106611"/>
          </a:xfrm>
          <a:prstGeom prst="star5">
            <a:avLst/>
          </a:prstGeom>
          <a:solidFill>
            <a:srgbClr val="D0CCA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/>
              <a:cs typeface="+mn-cs"/>
            </a:endParaRPr>
          </a:p>
        </p:txBody>
      </p:sp>
      <p:sp>
        <p:nvSpPr>
          <p:cNvPr id="78" name="타원 77"/>
          <p:cNvSpPr/>
          <p:nvPr/>
        </p:nvSpPr>
        <p:spPr>
          <a:xfrm>
            <a:off x="3757164" y="1251122"/>
            <a:ext cx="45719" cy="45719"/>
          </a:xfrm>
          <a:prstGeom prst="ellipse">
            <a:avLst/>
          </a:prstGeom>
          <a:solidFill>
            <a:srgbClr val="D0CCA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/>
              <a:cs typeface="+mn-cs"/>
            </a:endParaRPr>
          </a:p>
        </p:txBody>
      </p:sp>
      <p:sp>
        <p:nvSpPr>
          <p:cNvPr id="79" name="타원 78"/>
          <p:cNvSpPr/>
          <p:nvPr/>
        </p:nvSpPr>
        <p:spPr>
          <a:xfrm>
            <a:off x="4698623" y="4443010"/>
            <a:ext cx="45719" cy="45719"/>
          </a:xfrm>
          <a:prstGeom prst="ellipse">
            <a:avLst/>
          </a:prstGeom>
          <a:solidFill>
            <a:srgbClr val="D0CCA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/>
              <a:cs typeface="+mn-cs"/>
            </a:endParaRPr>
          </a:p>
        </p:txBody>
      </p:sp>
      <p:sp>
        <p:nvSpPr>
          <p:cNvPr id="80" name="포인트가 5개인 별 79"/>
          <p:cNvSpPr/>
          <p:nvPr/>
        </p:nvSpPr>
        <p:spPr>
          <a:xfrm rot="20430816" flipH="1">
            <a:off x="5409721" y="4342152"/>
            <a:ext cx="97014" cy="97014"/>
          </a:xfrm>
          <a:prstGeom prst="star5">
            <a:avLst/>
          </a:prstGeom>
          <a:solidFill>
            <a:srgbClr val="D0CCA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2009122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1538"/>
            <a:ext cx="9130244" cy="6846462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427000" y="684000"/>
            <a:ext cx="1485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000" i="1" dirty="0">
                <a:latin typeface="Arial" panose="020B0604020202020204" pitchFamily="34" charset="0"/>
                <a:ea typeface="맑은 고딕" pitchFamily="50" charset="-127"/>
                <a:cs typeface="Arial" panose="020B0604020202020204" pitchFamily="34" charset="0"/>
              </a:rPr>
              <a:t>Lake Erie</a:t>
            </a:r>
            <a:endParaRPr lang="en-US" altLang="ko-KR" sz="2000" dirty="0">
              <a:latin typeface="Arial" panose="020B0604020202020204" pitchFamily="34" charset="0"/>
              <a:ea typeface="맑은 고딕" pitchFamily="50" charset="-127"/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8431288" y="6580144"/>
            <a:ext cx="698956" cy="2564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86356" tIns="43178" rIns="86356" bIns="43178">
            <a:spAutoFit/>
          </a:bodyPr>
          <a:lstStyle/>
          <a:p>
            <a:pPr algn="r" defTabSz="863600" latinLnBrk="1">
              <a:defRPr/>
            </a:pPr>
            <a:r>
              <a:rPr kumimoji="1" lang="en-US" altLang="ko-KR" sz="1100" dirty="0">
                <a:solidFill>
                  <a:schemeClr val="tx1"/>
                </a:solidFill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- </a:t>
            </a:r>
            <a:fld id="{E1AC941E-CD95-4224-84EE-BC04C98F930F}" type="slidenum">
              <a:rPr kumimoji="1" lang="ko-KR" altLang="en-US" sz="1100" smtClean="0">
                <a:solidFill>
                  <a:schemeClr val="tx1"/>
                </a:solidFill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pPr algn="r" defTabSz="863600" latinLnBrk="1">
                <a:defRPr/>
              </a:pPr>
              <a:t>18</a:t>
            </a:fld>
            <a:r>
              <a:rPr kumimoji="1" lang="ko-KR" altLang="en-US" sz="1100" dirty="0">
                <a:solidFill>
                  <a:schemeClr val="tx1"/>
                </a:solidFill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kumimoji="1" lang="en-US" altLang="ko-KR" sz="1100" dirty="0">
                <a:solidFill>
                  <a:schemeClr val="tx1"/>
                </a:solidFill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- </a:t>
            </a:r>
          </a:p>
        </p:txBody>
      </p:sp>
    </p:spTree>
    <p:extLst>
      <p:ext uri="{BB962C8B-B14F-4D97-AF65-F5344CB8AC3E}">
        <p14:creationId xmlns:p14="http://schemas.microsoft.com/office/powerpoint/2010/main" val="40302460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Box 2"/>
          <p:cNvSpPr txBox="1">
            <a:spLocks noChangeArrowheads="1"/>
          </p:cNvSpPr>
          <p:nvPr/>
        </p:nvSpPr>
        <p:spPr bwMode="auto">
          <a:xfrm>
            <a:off x="8431288" y="6580144"/>
            <a:ext cx="698956" cy="2564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86356" tIns="43178" rIns="86356" bIns="43178">
            <a:spAutoFit/>
          </a:bodyPr>
          <a:lstStyle/>
          <a:p>
            <a:pPr algn="r" defTabSz="863600" latinLnBrk="1">
              <a:defRPr/>
            </a:pPr>
            <a:r>
              <a:rPr kumimoji="1" lang="en-US" altLang="ko-KR" sz="1100" dirty="0">
                <a:solidFill>
                  <a:schemeClr val="tx1"/>
                </a:solidFill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- </a:t>
            </a:r>
            <a:fld id="{E1AC941E-CD95-4224-84EE-BC04C98F930F}" type="slidenum">
              <a:rPr kumimoji="1" lang="ko-KR" altLang="en-US" sz="1100" smtClean="0">
                <a:solidFill>
                  <a:schemeClr val="tx1"/>
                </a:solidFill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pPr algn="r" defTabSz="863600" latinLnBrk="1">
                <a:defRPr/>
              </a:pPr>
              <a:t>19</a:t>
            </a:fld>
            <a:r>
              <a:rPr kumimoji="1" lang="ko-KR" altLang="en-US" sz="1100" dirty="0">
                <a:solidFill>
                  <a:schemeClr val="tx1"/>
                </a:solidFill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kumimoji="1" lang="en-US" altLang="ko-KR" sz="1100" dirty="0">
                <a:solidFill>
                  <a:schemeClr val="tx1"/>
                </a:solidFill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- </a:t>
            </a:r>
          </a:p>
        </p:txBody>
      </p:sp>
    </p:spTree>
    <p:extLst>
      <p:ext uri="{BB962C8B-B14F-4D97-AF65-F5344CB8AC3E}">
        <p14:creationId xmlns:p14="http://schemas.microsoft.com/office/powerpoint/2010/main" val="159966991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122000" y="864000"/>
            <a:ext cx="4419904" cy="11541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400"/>
              </a:spcBef>
              <a:spcAft>
                <a:spcPts val="200"/>
              </a:spcAft>
            </a:pPr>
            <a:r>
              <a:rPr lang="en-US" altLang="ko-KR" sz="3200" b="1" dirty="0"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Steel Valley</a:t>
            </a:r>
          </a:p>
          <a:p>
            <a:pPr algn="ctr">
              <a:spcBef>
                <a:spcPts val="400"/>
              </a:spcBef>
              <a:spcAft>
                <a:spcPts val="200"/>
              </a:spcAft>
            </a:pPr>
            <a:r>
              <a:rPr lang="en-US" altLang="ko-KR" sz="3200" b="1" dirty="0"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= American Dream</a:t>
            </a: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8431288" y="6580144"/>
            <a:ext cx="698956" cy="2564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86356" tIns="43178" rIns="86356" bIns="43178">
            <a:spAutoFit/>
          </a:bodyPr>
          <a:lstStyle/>
          <a:p>
            <a:pPr algn="r" defTabSz="863600" latinLnBrk="1">
              <a:defRPr/>
            </a:pPr>
            <a:r>
              <a:rPr kumimoji="1" lang="en-US" altLang="ko-KR" sz="1100" dirty="0">
                <a:solidFill>
                  <a:schemeClr val="bg1"/>
                </a:solidFill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- </a:t>
            </a:r>
            <a:fld id="{E1AC941E-CD95-4224-84EE-BC04C98F930F}" type="slidenum">
              <a:rPr kumimoji="1" lang="ko-KR" altLang="en-US" sz="1100" smtClean="0">
                <a:solidFill>
                  <a:schemeClr val="bg1"/>
                </a:solidFill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pPr algn="r" defTabSz="863600" latinLnBrk="1">
                <a:defRPr/>
              </a:pPr>
              <a:t>20</a:t>
            </a:fld>
            <a:r>
              <a:rPr kumimoji="1" lang="ko-KR" altLang="en-US" sz="1100" dirty="0">
                <a:solidFill>
                  <a:schemeClr val="bg1"/>
                </a:solidFill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kumimoji="1" lang="en-US" altLang="ko-KR" sz="1100" dirty="0">
                <a:solidFill>
                  <a:schemeClr val="bg1"/>
                </a:solidFill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- </a:t>
            </a:r>
          </a:p>
        </p:txBody>
      </p:sp>
    </p:spTree>
    <p:extLst>
      <p:ext uri="{BB962C8B-B14F-4D97-AF65-F5344CB8AC3E}">
        <p14:creationId xmlns:p14="http://schemas.microsoft.com/office/powerpoint/2010/main" val="226588629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7143" y="0"/>
            <a:ext cx="9151143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06515" y="1358770"/>
            <a:ext cx="4950000" cy="15388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400"/>
              </a:spcBef>
              <a:spcAft>
                <a:spcPts val="200"/>
              </a:spcAft>
            </a:pPr>
            <a:r>
              <a:rPr lang="en-US" altLang="ko-KR" sz="2800" b="1" dirty="0"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The </a:t>
            </a:r>
            <a:r>
              <a:rPr lang="en-US" altLang="ko-KR" sz="2800" b="1" dirty="0">
                <a:solidFill>
                  <a:schemeClr val="bg1"/>
                </a:solidFill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population</a:t>
            </a:r>
            <a:r>
              <a:rPr lang="en-US" altLang="ko-KR" sz="2800" b="1" dirty="0"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 of the city </a:t>
            </a:r>
          </a:p>
          <a:p>
            <a:pPr algn="ctr">
              <a:spcBef>
                <a:spcPts val="400"/>
              </a:spcBef>
              <a:spcAft>
                <a:spcPts val="200"/>
              </a:spcAft>
            </a:pPr>
            <a:r>
              <a:rPr lang="en-US" altLang="ko-KR" sz="2800" b="1" dirty="0"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rose from 33,000 in 1890 </a:t>
            </a:r>
          </a:p>
          <a:p>
            <a:pPr algn="ctr">
              <a:spcBef>
                <a:spcPts val="400"/>
              </a:spcBef>
              <a:spcAft>
                <a:spcPts val="200"/>
              </a:spcAft>
            </a:pPr>
            <a:r>
              <a:rPr lang="en-US" altLang="ko-KR" sz="2800" b="1" dirty="0"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to 170,000 in 1930</a:t>
            </a: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8431288" y="6580144"/>
            <a:ext cx="698956" cy="2564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86356" tIns="43178" rIns="86356" bIns="43178">
            <a:spAutoFit/>
          </a:bodyPr>
          <a:lstStyle/>
          <a:p>
            <a:pPr algn="r" defTabSz="863600" latinLnBrk="1">
              <a:defRPr/>
            </a:pPr>
            <a:r>
              <a:rPr kumimoji="1" lang="en-US" altLang="ko-KR" sz="1100" dirty="0">
                <a:solidFill>
                  <a:schemeClr val="bg1"/>
                </a:solidFill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- </a:t>
            </a:r>
            <a:fld id="{E1AC941E-CD95-4224-84EE-BC04C98F930F}" type="slidenum">
              <a:rPr kumimoji="1" lang="ko-KR" altLang="en-US" sz="1100" smtClean="0">
                <a:solidFill>
                  <a:schemeClr val="bg1"/>
                </a:solidFill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pPr algn="r" defTabSz="863600" latinLnBrk="1">
                <a:defRPr/>
              </a:pPr>
              <a:t>21</a:t>
            </a:fld>
            <a:r>
              <a:rPr kumimoji="1" lang="ko-KR" altLang="en-US" sz="1100" dirty="0">
                <a:solidFill>
                  <a:schemeClr val="bg1"/>
                </a:solidFill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kumimoji="1" lang="en-US" altLang="ko-KR" sz="1100" dirty="0">
                <a:solidFill>
                  <a:schemeClr val="bg1"/>
                </a:solidFill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- </a:t>
            </a:r>
          </a:p>
        </p:txBody>
      </p:sp>
    </p:spTree>
    <p:extLst>
      <p:ext uri="{BB962C8B-B14F-4D97-AF65-F5344CB8AC3E}">
        <p14:creationId xmlns:p14="http://schemas.microsoft.com/office/powerpoint/2010/main" val="254369211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16505" y="102111"/>
            <a:ext cx="495000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400"/>
              </a:spcBef>
              <a:spcAft>
                <a:spcPts val="200"/>
              </a:spcAft>
            </a:pPr>
            <a:r>
              <a:rPr lang="en-US" altLang="ko-KR" sz="2800" b="1" dirty="0"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By the 1930s, Youngstown ranked 5</a:t>
            </a:r>
            <a:r>
              <a:rPr lang="en-US" altLang="ko-KR" sz="2800" b="1" baseline="30000" dirty="0"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th</a:t>
            </a:r>
            <a:r>
              <a:rPr lang="en-US" altLang="ko-KR" sz="2800" b="1" dirty="0"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 in the nation in terms of home ownership; the city became known as </a:t>
            </a:r>
            <a:r>
              <a:rPr lang="en-US" altLang="ko-KR" sz="2800" b="1" dirty="0">
                <a:solidFill>
                  <a:schemeClr val="bg1"/>
                </a:solidFill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“The city of homes.”</a:t>
            </a:r>
            <a:r>
              <a:rPr lang="en-US" altLang="ko-KR" sz="2800" b="1" dirty="0"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	</a:t>
            </a: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8431288" y="6580144"/>
            <a:ext cx="698956" cy="2564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86356" tIns="43178" rIns="86356" bIns="43178">
            <a:spAutoFit/>
          </a:bodyPr>
          <a:lstStyle/>
          <a:p>
            <a:pPr algn="r" defTabSz="863600" latinLnBrk="1">
              <a:defRPr/>
            </a:pPr>
            <a:r>
              <a:rPr kumimoji="1" lang="en-US" altLang="ko-KR" sz="1100" dirty="0">
                <a:solidFill>
                  <a:schemeClr val="bg1"/>
                </a:solidFill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- </a:t>
            </a:r>
            <a:fld id="{E1AC941E-CD95-4224-84EE-BC04C98F930F}" type="slidenum">
              <a:rPr kumimoji="1" lang="ko-KR" altLang="en-US" sz="1100" smtClean="0">
                <a:solidFill>
                  <a:schemeClr val="bg1"/>
                </a:solidFill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pPr algn="r" defTabSz="863600" latinLnBrk="1">
                <a:defRPr/>
              </a:pPr>
              <a:t>22</a:t>
            </a:fld>
            <a:r>
              <a:rPr kumimoji="1" lang="ko-KR" altLang="en-US" sz="1100" dirty="0">
                <a:solidFill>
                  <a:schemeClr val="bg1"/>
                </a:solidFill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kumimoji="1" lang="en-US" altLang="ko-KR" sz="1100" dirty="0">
                <a:solidFill>
                  <a:schemeClr val="bg1"/>
                </a:solidFill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- </a:t>
            </a:r>
          </a:p>
        </p:txBody>
      </p:sp>
    </p:spTree>
    <p:extLst>
      <p:ext uri="{BB962C8B-B14F-4D97-AF65-F5344CB8AC3E}">
        <p14:creationId xmlns:p14="http://schemas.microsoft.com/office/powerpoint/2010/main" val="95440996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989" y="2190376"/>
            <a:ext cx="8955995" cy="46586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67657" y="212129"/>
            <a:ext cx="8595955" cy="5284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400"/>
              </a:spcBef>
              <a:spcAft>
                <a:spcPts val="200"/>
              </a:spcAft>
            </a:pPr>
            <a:r>
              <a:rPr lang="en-US" altLang="ko-KR" sz="2800" b="1" dirty="0"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[Case] Disruptive Innovation in Steel Industry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67657" y="817289"/>
            <a:ext cx="8595955" cy="10585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  <a:spcBef>
                <a:spcPts val="400"/>
              </a:spcBef>
              <a:spcAft>
                <a:spcPts val="200"/>
              </a:spcAft>
            </a:pPr>
            <a:r>
              <a:rPr lang="en-US" altLang="ko-KR" dirty="0"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1960</a:t>
            </a:r>
            <a:r>
              <a:rPr lang="ko-KR" altLang="en-US" dirty="0"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년대 등장한 </a:t>
            </a:r>
            <a:r>
              <a:rPr lang="ko-KR" altLang="en-US" dirty="0" err="1"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미니밀</a:t>
            </a:r>
            <a:r>
              <a:rPr lang="en-US" altLang="ko-KR" dirty="0"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(</a:t>
            </a:r>
            <a:r>
              <a:rPr lang="ko-KR" altLang="en-US" dirty="0"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소규모 제철소</a:t>
            </a:r>
            <a:r>
              <a:rPr lang="en-US" altLang="ko-KR" dirty="0"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)</a:t>
            </a:r>
            <a:r>
              <a:rPr lang="ko-KR" altLang="en-US" dirty="0"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은 전기로</a:t>
            </a:r>
            <a:r>
              <a:rPr lang="en-US" altLang="ko-KR" dirty="0"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(electric arc furnace)</a:t>
            </a:r>
            <a:r>
              <a:rPr lang="ko-KR" altLang="en-US" dirty="0"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를 사용하여 ▲품질은 낮지만</a:t>
            </a:r>
            <a:r>
              <a:rPr lang="en-US" altLang="ko-KR" dirty="0"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, </a:t>
            </a:r>
            <a:r>
              <a:rPr lang="ko-KR" altLang="en-US" dirty="0"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▲저렴한 강철</a:t>
            </a:r>
            <a:r>
              <a:rPr lang="en-US" altLang="ko-KR" dirty="0"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(</a:t>
            </a:r>
            <a:r>
              <a:rPr lang="ko-KR" altLang="en-US" dirty="0"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콘크리트 철근</a:t>
            </a:r>
            <a:r>
              <a:rPr lang="en-US" altLang="ko-KR" dirty="0"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)</a:t>
            </a:r>
            <a:r>
              <a:rPr lang="ko-KR" altLang="en-US" dirty="0"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을 생산하기 시작</a:t>
            </a:r>
            <a:r>
              <a:rPr lang="en-US" altLang="ko-KR" dirty="0"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, </a:t>
            </a:r>
            <a:br>
              <a:rPr lang="en-US" altLang="ko-KR" dirty="0"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</a:br>
            <a:r>
              <a:rPr lang="en-US" altLang="ko-KR" dirty="0"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1990</a:t>
            </a:r>
            <a:r>
              <a:rPr lang="ko-KR" altLang="en-US" dirty="0"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년대에는 최고급 강철</a:t>
            </a:r>
            <a:r>
              <a:rPr lang="en-US" altLang="ko-KR" dirty="0"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(</a:t>
            </a:r>
            <a:r>
              <a:rPr lang="ko-KR" altLang="en-US" dirty="0"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강판</a:t>
            </a:r>
            <a:r>
              <a:rPr lang="en-US" altLang="ko-KR" dirty="0"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)</a:t>
            </a:r>
            <a:r>
              <a:rPr lang="ko-KR" altLang="en-US" dirty="0"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까지 생산하여 종합제철소를 능가</a:t>
            </a:r>
            <a:endParaRPr lang="en-US" altLang="ko-KR" dirty="0">
              <a:latin typeface="Arial" panose="020B0604020202020204" pitchFamily="34" charset="0"/>
              <a:ea typeface="맑은 고딕" panose="020B0503020000020004" pitchFamily="50" charset="-127"/>
              <a:cs typeface="Arial" panose="020B0604020202020204" pitchFamily="34" charset="0"/>
            </a:endParaRP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8431288" y="6580144"/>
            <a:ext cx="698956" cy="2564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86356" tIns="43178" rIns="86356" bIns="43178">
            <a:spAutoFit/>
          </a:bodyPr>
          <a:lstStyle/>
          <a:p>
            <a:pPr algn="r" defTabSz="863600" latinLnBrk="1">
              <a:defRPr/>
            </a:pPr>
            <a:r>
              <a:rPr kumimoji="1" lang="en-US" altLang="ko-KR" sz="1100" dirty="0"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- </a:t>
            </a:r>
            <a:fld id="{E1AC941E-CD95-4224-84EE-BC04C98F930F}" type="slidenum">
              <a:rPr kumimoji="1" lang="ko-KR" altLang="en-US" sz="1100" smtClean="0"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pPr algn="r" defTabSz="863600" latinLnBrk="1">
                <a:defRPr/>
              </a:pPr>
              <a:t>23</a:t>
            </a:fld>
            <a:r>
              <a:rPr kumimoji="1" lang="ko-KR" altLang="en-US" sz="1100" dirty="0"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kumimoji="1" lang="en-US" altLang="ko-KR" sz="1100" dirty="0"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- </a:t>
            </a:r>
          </a:p>
        </p:txBody>
      </p:sp>
    </p:spTree>
    <p:extLst>
      <p:ext uri="{BB962C8B-B14F-4D97-AF65-F5344CB8AC3E}">
        <p14:creationId xmlns:p14="http://schemas.microsoft.com/office/powerpoint/2010/main" val="271727398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76545" y="864000"/>
            <a:ext cx="8370455" cy="34009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spcBef>
                <a:spcPts val="400"/>
              </a:spcBef>
              <a:spcAft>
                <a:spcPts val="200"/>
              </a:spcAft>
            </a:pPr>
            <a:r>
              <a:rPr lang="en-US" altLang="ko-KR" sz="4200" b="1" dirty="0">
                <a:solidFill>
                  <a:schemeClr val="bg1"/>
                </a:solidFill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Ohio’s Black Monday, 1977</a:t>
            </a:r>
          </a:p>
          <a:p>
            <a:pPr algn="r">
              <a:spcBef>
                <a:spcPts val="400"/>
              </a:spcBef>
              <a:spcAft>
                <a:spcPts val="200"/>
              </a:spcAft>
            </a:pPr>
            <a:endParaRPr lang="en-US" altLang="ko-KR" sz="3600" b="1" dirty="0">
              <a:solidFill>
                <a:schemeClr val="bg1"/>
              </a:solidFill>
              <a:latin typeface="Arial" panose="020B0604020202020204" pitchFamily="34" charset="0"/>
              <a:ea typeface="맑은 고딕" panose="020B0503020000020004" pitchFamily="50" charset="-127"/>
              <a:cs typeface="Arial" panose="020B0604020202020204" pitchFamily="34" charset="0"/>
            </a:endParaRPr>
          </a:p>
          <a:p>
            <a:pPr algn="r">
              <a:spcBef>
                <a:spcPts val="400"/>
              </a:spcBef>
              <a:spcAft>
                <a:spcPts val="200"/>
              </a:spcAft>
            </a:pPr>
            <a:r>
              <a:rPr lang="en-US" altLang="ko-KR" sz="2800" b="1" dirty="0">
                <a:solidFill>
                  <a:schemeClr val="bg1"/>
                </a:solidFill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massive layoff caused by </a:t>
            </a:r>
          </a:p>
          <a:p>
            <a:pPr algn="r">
              <a:spcBef>
                <a:spcPts val="400"/>
              </a:spcBef>
              <a:spcAft>
                <a:spcPts val="200"/>
              </a:spcAft>
            </a:pPr>
            <a:endParaRPr lang="en-US" altLang="ko-KR" sz="2800" b="1" dirty="0">
              <a:solidFill>
                <a:schemeClr val="bg1"/>
              </a:solidFill>
              <a:latin typeface="Arial" panose="020B0604020202020204" pitchFamily="34" charset="0"/>
              <a:ea typeface="맑은 고딕" panose="020B0503020000020004" pitchFamily="50" charset="-127"/>
              <a:cs typeface="Arial" panose="020B0604020202020204" pitchFamily="34" charset="0"/>
            </a:endParaRPr>
          </a:p>
          <a:p>
            <a:pPr algn="r">
              <a:spcBef>
                <a:spcPts val="400"/>
              </a:spcBef>
              <a:spcAft>
                <a:spcPts val="200"/>
              </a:spcAft>
            </a:pPr>
            <a:r>
              <a:rPr lang="en-US" altLang="ko-KR" sz="2800" b="1" dirty="0">
                <a:solidFill>
                  <a:schemeClr val="bg1"/>
                </a:solidFill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Disruptive Innovation </a:t>
            </a:r>
          </a:p>
          <a:p>
            <a:pPr algn="r">
              <a:spcBef>
                <a:spcPts val="400"/>
              </a:spcBef>
              <a:spcAft>
                <a:spcPts val="200"/>
              </a:spcAft>
            </a:pPr>
            <a:r>
              <a:rPr lang="en-US" altLang="ko-KR" sz="2800" b="1" dirty="0">
                <a:solidFill>
                  <a:schemeClr val="bg1"/>
                </a:solidFill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and Korea &amp; Japan</a:t>
            </a:r>
          </a:p>
        </p:txBody>
      </p:sp>
    </p:spTree>
    <p:extLst>
      <p:ext uri="{BB962C8B-B14F-4D97-AF65-F5344CB8AC3E}">
        <p14:creationId xmlns:p14="http://schemas.microsoft.com/office/powerpoint/2010/main" val="301058717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직사각형 2"/>
          <p:cNvSpPr/>
          <p:nvPr/>
        </p:nvSpPr>
        <p:spPr>
          <a:xfrm>
            <a:off x="387000" y="6309000"/>
            <a:ext cx="343991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200" dirty="0"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  <a:hlinkClick r:id="rId3"/>
              </a:rPr>
              <a:t>http://blog.naver.com/gong0453/220595891586</a:t>
            </a:r>
            <a:r>
              <a:rPr lang="en-US" altLang="ko-KR" sz="1200" dirty="0"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endParaRPr lang="ko-KR" altLang="en-US" sz="1200" dirty="0">
              <a:latin typeface="Arial" panose="020B0604020202020204" pitchFamily="34" charset="0"/>
              <a:ea typeface="맑은 고딕" panose="020B0503020000020004" pitchFamily="50" charset="-127"/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8431288" y="6580144"/>
            <a:ext cx="698956" cy="2564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86356" tIns="43178" rIns="86356" bIns="43178">
            <a:spAutoFit/>
          </a:bodyPr>
          <a:lstStyle/>
          <a:p>
            <a:pPr algn="r" defTabSz="863600" latinLnBrk="1">
              <a:defRPr/>
            </a:pPr>
            <a:r>
              <a:rPr kumimoji="1" lang="en-US" altLang="ko-KR" sz="1100" dirty="0">
                <a:solidFill>
                  <a:schemeClr val="bg1"/>
                </a:solidFill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- </a:t>
            </a:r>
            <a:fld id="{E1AC941E-CD95-4224-84EE-BC04C98F930F}" type="slidenum">
              <a:rPr kumimoji="1" lang="ko-KR" altLang="en-US" sz="1100" smtClean="0">
                <a:solidFill>
                  <a:schemeClr val="bg1"/>
                </a:solidFill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pPr algn="r" defTabSz="863600" latinLnBrk="1">
                <a:defRPr/>
              </a:pPr>
              <a:t>25</a:t>
            </a:fld>
            <a:r>
              <a:rPr kumimoji="1" lang="ko-KR" altLang="en-US" sz="1100" dirty="0">
                <a:solidFill>
                  <a:schemeClr val="bg1"/>
                </a:solidFill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kumimoji="1" lang="en-US" altLang="ko-KR" sz="1100" dirty="0">
                <a:solidFill>
                  <a:schemeClr val="bg1"/>
                </a:solidFill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- </a:t>
            </a:r>
          </a:p>
        </p:txBody>
      </p:sp>
      <p:sp>
        <p:nvSpPr>
          <p:cNvPr id="5" name="직사각형 4"/>
          <p:cNvSpPr/>
          <p:nvPr/>
        </p:nvSpPr>
        <p:spPr>
          <a:xfrm>
            <a:off x="387000" y="5987316"/>
            <a:ext cx="191751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1200" dirty="0"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  <a:hlinkClick r:id="rId4"/>
              </a:rPr>
              <a:t>http://slownews.kr/42874</a:t>
            </a:r>
            <a:r>
              <a:rPr lang="ko-KR" altLang="en-US" sz="1200" dirty="0"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</a:p>
        </p:txBody>
      </p:sp>
      <p:sp>
        <p:nvSpPr>
          <p:cNvPr id="6" name="직사각형 5"/>
          <p:cNvSpPr/>
          <p:nvPr/>
        </p:nvSpPr>
        <p:spPr>
          <a:xfrm>
            <a:off x="2816805" y="4959170"/>
            <a:ext cx="621069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altLang="ko-KR" i="1" dirty="0"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The </a:t>
            </a:r>
            <a:r>
              <a:rPr lang="en-US" altLang="ko-KR" b="1" i="1" dirty="0">
                <a:solidFill>
                  <a:schemeClr val="bg1"/>
                </a:solidFill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September 19, 1977</a:t>
            </a:r>
            <a:r>
              <a:rPr lang="en-US" altLang="ko-KR" i="1" dirty="0"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, announcement of the closure of a large portion of Youngstown Sheet and Tube. Youngstown Sheet and Tube instantly put 5,000 workers out of work. The day is still known locally as </a:t>
            </a:r>
            <a:r>
              <a:rPr lang="en-US" altLang="ko-KR" i="1" dirty="0">
                <a:solidFill>
                  <a:schemeClr val="bg1"/>
                </a:solidFill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Black Monday</a:t>
            </a:r>
            <a:r>
              <a:rPr lang="en-US" altLang="ko-KR" i="1" dirty="0"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.</a:t>
            </a:r>
            <a:endParaRPr lang="ko-KR" altLang="en-US" i="1" dirty="0">
              <a:latin typeface="Arial" panose="020B0604020202020204" pitchFamily="34" charset="0"/>
              <a:ea typeface="맑은 고딕" panose="020B0503020000020004" pitchFamily="50" charset="-127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6102256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SKTelecom\Downloads\3TsXcjo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>
            <a:spLocks noChangeArrowheads="1"/>
          </p:cNvSpPr>
          <p:nvPr/>
        </p:nvSpPr>
        <p:spPr bwMode="auto">
          <a:xfrm>
            <a:off x="8431288" y="6580144"/>
            <a:ext cx="698956" cy="2564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86356" tIns="43178" rIns="86356" bIns="43178">
            <a:spAutoFit/>
          </a:bodyPr>
          <a:lstStyle/>
          <a:p>
            <a:pPr algn="r" defTabSz="863600" latinLnBrk="1">
              <a:defRPr/>
            </a:pPr>
            <a:r>
              <a:rPr kumimoji="1" lang="en-US" altLang="ko-KR" sz="1100" dirty="0">
                <a:solidFill>
                  <a:schemeClr val="bg1"/>
                </a:solidFill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- </a:t>
            </a:r>
            <a:fld id="{E1AC941E-CD95-4224-84EE-BC04C98F930F}" type="slidenum">
              <a:rPr kumimoji="1" lang="ko-KR" altLang="en-US" sz="1100" smtClean="0">
                <a:solidFill>
                  <a:schemeClr val="bg1"/>
                </a:solidFill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pPr algn="r" defTabSz="863600" latinLnBrk="1">
                <a:defRPr/>
              </a:pPr>
              <a:t>26</a:t>
            </a:fld>
            <a:r>
              <a:rPr kumimoji="1" lang="ko-KR" altLang="en-US" sz="1100" dirty="0">
                <a:solidFill>
                  <a:schemeClr val="bg1"/>
                </a:solidFill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kumimoji="1" lang="en-US" altLang="ko-KR" sz="1100" dirty="0">
                <a:solidFill>
                  <a:schemeClr val="bg1"/>
                </a:solidFill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- </a:t>
            </a:r>
          </a:p>
        </p:txBody>
      </p:sp>
    </p:spTree>
    <p:extLst>
      <p:ext uri="{BB962C8B-B14F-4D97-AF65-F5344CB8AC3E}">
        <p14:creationId xmlns:p14="http://schemas.microsoft.com/office/powerpoint/2010/main" val="102432733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41531" y="864000"/>
            <a:ext cx="8505470" cy="27084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spcBef>
                <a:spcPts val="400"/>
              </a:spcBef>
              <a:spcAft>
                <a:spcPts val="200"/>
              </a:spcAft>
            </a:pPr>
            <a:r>
              <a:rPr lang="en-US" altLang="ko-KR" sz="4000" b="1" dirty="0">
                <a:solidFill>
                  <a:schemeClr val="bg1"/>
                </a:solidFill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Economic downfall drives Psychological &amp; Cultural downfall.</a:t>
            </a:r>
          </a:p>
          <a:p>
            <a:pPr algn="r">
              <a:spcBef>
                <a:spcPts val="400"/>
              </a:spcBef>
              <a:spcAft>
                <a:spcPts val="200"/>
              </a:spcAft>
            </a:pPr>
            <a:endParaRPr lang="en-US" altLang="ko-KR" sz="4000" b="1" dirty="0">
              <a:solidFill>
                <a:schemeClr val="bg1"/>
              </a:solidFill>
              <a:latin typeface="Arial" panose="020B0604020202020204" pitchFamily="34" charset="0"/>
              <a:ea typeface="맑은 고딕" panose="020B0503020000020004" pitchFamily="50" charset="-127"/>
              <a:cs typeface="Arial" panose="020B0604020202020204" pitchFamily="34" charset="0"/>
            </a:endParaRPr>
          </a:p>
          <a:p>
            <a:pPr algn="r">
              <a:spcBef>
                <a:spcPts val="400"/>
              </a:spcBef>
              <a:spcAft>
                <a:spcPts val="200"/>
              </a:spcAft>
            </a:pPr>
            <a:r>
              <a:rPr lang="en-US" altLang="ko-KR" sz="4000" b="1" dirty="0">
                <a:solidFill>
                  <a:schemeClr val="bg1"/>
                </a:solidFill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(suicide, drug, rape, gunshot) </a:t>
            </a:r>
          </a:p>
        </p:txBody>
      </p:sp>
    </p:spTree>
    <p:extLst>
      <p:ext uri="{BB962C8B-B14F-4D97-AF65-F5344CB8AC3E}">
        <p14:creationId xmlns:p14="http://schemas.microsoft.com/office/powerpoint/2010/main" val="282343255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80000" y="3744035"/>
            <a:ext cx="7857000" cy="28161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400"/>
              </a:spcBef>
              <a:spcAft>
                <a:spcPts val="200"/>
              </a:spcAft>
            </a:pPr>
            <a:r>
              <a:rPr lang="en-US" altLang="ko-KR" sz="4200" b="1" dirty="0">
                <a:solidFill>
                  <a:schemeClr val="bg1"/>
                </a:solidFill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What about Ulsan and </a:t>
            </a:r>
            <a:r>
              <a:rPr lang="en-US" altLang="ko-KR" sz="4200" b="1" dirty="0" err="1">
                <a:solidFill>
                  <a:schemeClr val="bg1"/>
                </a:solidFill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Geoje</a:t>
            </a:r>
            <a:r>
              <a:rPr lang="en-US" altLang="ko-KR" sz="4200" b="1" dirty="0">
                <a:solidFill>
                  <a:schemeClr val="bg1"/>
                </a:solidFill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?</a:t>
            </a:r>
          </a:p>
          <a:p>
            <a:pPr>
              <a:spcBef>
                <a:spcPts val="400"/>
              </a:spcBef>
              <a:spcAft>
                <a:spcPts val="200"/>
              </a:spcAft>
            </a:pPr>
            <a:r>
              <a:rPr lang="en-US" altLang="ko-KR" sz="4200" b="1" dirty="0">
                <a:solidFill>
                  <a:schemeClr val="bg1"/>
                </a:solidFill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or what about Korea?</a:t>
            </a:r>
          </a:p>
          <a:p>
            <a:pPr>
              <a:spcBef>
                <a:spcPts val="400"/>
              </a:spcBef>
              <a:spcAft>
                <a:spcPts val="200"/>
              </a:spcAft>
            </a:pPr>
            <a:endParaRPr lang="en-US" altLang="ko-KR" sz="4200" b="1" dirty="0">
              <a:solidFill>
                <a:schemeClr val="bg1"/>
              </a:solidFill>
              <a:latin typeface="Arial" panose="020B0604020202020204" pitchFamily="34" charset="0"/>
              <a:ea typeface="맑은 고딕" panose="020B0503020000020004" pitchFamily="50" charset="-127"/>
              <a:cs typeface="Arial" panose="020B0604020202020204" pitchFamily="34" charset="0"/>
            </a:endParaRPr>
          </a:p>
          <a:p>
            <a:pPr>
              <a:spcBef>
                <a:spcPts val="400"/>
              </a:spcBef>
              <a:spcAft>
                <a:spcPts val="200"/>
              </a:spcAft>
            </a:pPr>
            <a:r>
              <a:rPr lang="en-US" altLang="ko-KR" sz="3600" b="1" i="1" dirty="0">
                <a:solidFill>
                  <a:schemeClr val="bg1"/>
                </a:solidFill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or WHAT ABOUT ME or MY SONS?</a:t>
            </a:r>
            <a:endParaRPr lang="en-US" altLang="ko-KR" sz="4200" b="1" i="1" dirty="0">
              <a:solidFill>
                <a:schemeClr val="bg1"/>
              </a:solidFill>
              <a:latin typeface="Arial" panose="020B0604020202020204" pitchFamily="34" charset="0"/>
              <a:ea typeface="맑은 고딕" panose="020B0503020000020004" pitchFamily="50" charset="-127"/>
              <a:cs typeface="Arial" panose="020B0604020202020204" pitchFamily="34" charset="0"/>
            </a:endParaRPr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B9F9992F-9075-481A-B629-F717B70B8CB6}"/>
              </a:ext>
            </a:extLst>
          </p:cNvPr>
          <p:cNvSpPr/>
          <p:nvPr/>
        </p:nvSpPr>
        <p:spPr>
          <a:xfrm>
            <a:off x="2259000" y="5172580"/>
            <a:ext cx="6705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altLang="ko-KR" sz="1200" b="1" dirty="0">
                <a:latin typeface="Arial" panose="020B0604020202020204" pitchFamily="34" charset="0"/>
                <a:ea typeface="맑은 고딕" panose="020B0503020000020004" pitchFamily="50" charset="-127"/>
                <a:hlinkClick r:id="rId2"/>
              </a:rPr>
              <a:t>https://news.joins.com/Digitalspecial/184</a:t>
            </a:r>
            <a:r>
              <a:rPr lang="en-US" altLang="ko-KR" sz="1200" b="1" dirty="0">
                <a:latin typeface="Arial" panose="020B0604020202020204" pitchFamily="34" charset="0"/>
                <a:ea typeface="맑은 고딕" panose="020B0503020000020004" pitchFamily="50" charset="-127"/>
              </a:rPr>
              <a:t> </a:t>
            </a:r>
          </a:p>
          <a:p>
            <a:pPr algn="r"/>
            <a:r>
              <a:rPr lang="en-US" altLang="ko-KR" sz="1200" b="1" dirty="0">
                <a:latin typeface="Arial" panose="020B0604020202020204" pitchFamily="34" charset="0"/>
                <a:ea typeface="맑은 고딕" panose="020B0503020000020004" pitchFamily="50" charset="-127"/>
                <a:hlinkClick r:id="rId3"/>
              </a:rPr>
              <a:t>https://news.joins.com/Digitalspecial/185</a:t>
            </a:r>
            <a:r>
              <a:rPr lang="en-US" altLang="ko-KR" sz="1200" b="1" dirty="0">
                <a:latin typeface="Arial" panose="020B0604020202020204" pitchFamily="34" charset="0"/>
                <a:ea typeface="맑은 고딕" panose="020B0503020000020004" pitchFamily="50" charset="-127"/>
              </a:rPr>
              <a:t> </a:t>
            </a:r>
            <a:endParaRPr lang="ko-KR" altLang="en-US" sz="1200" b="1" dirty="0">
              <a:latin typeface="Arial" panose="020B0604020202020204" pitchFamily="34" charset="0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309606649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bexxl.ndREO253kZU3eM_A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bexxl.ndREO253kZU3eM_A"/>
</p:tagLst>
</file>

<file path=ppt/theme/theme1.xml><?xml version="1.0" encoding="utf-8"?>
<a:theme xmlns:a="http://schemas.openxmlformats.org/drawingml/2006/main" name="ck lecture styl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5824</TotalTime>
  <Words>1512</Words>
  <Application>Microsoft Office PowerPoint</Application>
  <PresentationFormat>화면 슬라이드 쇼(4:3)</PresentationFormat>
  <Paragraphs>112</Paragraphs>
  <Slides>28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28</vt:i4>
      </vt:variant>
    </vt:vector>
  </HeadingPairs>
  <TitlesOfParts>
    <vt:vector size="33" baseType="lpstr">
      <vt:lpstr>Gulim</vt:lpstr>
      <vt:lpstr>Malgun Gothic</vt:lpstr>
      <vt:lpstr>Malgun Gothic</vt:lpstr>
      <vt:lpstr>Arial</vt:lpstr>
      <vt:lpstr>ck lecture style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최창규 (Choi, Chang-Kyu)</dc:creator>
  <cp:lastModifiedBy>최창규 위원 B2X Service담당 (changkyu@lgcns.com, 02-2099-0340)</cp:lastModifiedBy>
  <cp:revision>549</cp:revision>
  <cp:lastPrinted>2022-03-31T09:21:41Z</cp:lastPrinted>
  <dcterms:modified xsi:type="dcterms:W3CDTF">2022-08-24T08:27:57Z</dcterms:modified>
</cp:coreProperties>
</file>