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7" d="100"/>
          <a:sy n="87" d="100"/>
        </p:scale>
        <p:origin x="-499" y="-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EDE21-AAF6-4654-AF52-2679CF5C814E}" type="datetimeFigureOut">
              <a:rPr lang="ko-KR" altLang="en-US" smtClean="0"/>
              <a:t>2026-07-05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-635000" y="914400"/>
            <a:ext cx="8128000" cy="4572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3F9316-3F4D-4F56-9999-0157AEAF58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1890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DC2B744-1F5D-C043-301E-FDD5B51129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A55DFE12-9F2D-5C02-CB4E-F751FE8F5D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5EBCF58-121B-07D5-A815-26D8F07A5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BEE3-4AC2-F046-910D-39992CB67F1C}" type="datetimeFigureOut">
              <a:rPr kumimoji="1" lang="zh-CN" altLang="en-US" smtClean="0"/>
              <a:t>2026/7/5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31A86961-DCD7-4645-629C-CA20538B3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186BD3A4-947F-334B-D97A-4F9F3DD18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0602D-AD6A-214B-ACCA-D81B2D28FAA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8552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F311DD4-0674-E844-9E12-5F2805D47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D0F851AA-3284-5ED7-C023-2D29A38989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41C3777-D1E7-BA80-B662-AF007330B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BEE3-4AC2-F046-910D-39992CB67F1C}" type="datetimeFigureOut">
              <a:rPr kumimoji="1" lang="zh-CN" altLang="en-US" smtClean="0"/>
              <a:t>2026/7/5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B0D95CC9-AF53-F0AA-FD40-F3E2CCEC5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BD1B16D-B121-595D-C223-CB5F9D124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0602D-AD6A-214B-ACCA-D81B2D28FAA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33416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710C1838-1DC8-7579-5F22-B30187479B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0D670889-BEC7-D29F-E1AC-BF218674A2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5115CB33-44D0-A76C-3FF3-EEA9A801C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BEE3-4AC2-F046-910D-39992CB67F1C}" type="datetimeFigureOut">
              <a:rPr kumimoji="1" lang="zh-CN" altLang="en-US" smtClean="0"/>
              <a:t>2026/7/5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3578635D-6139-9A84-B3F9-9BCA80355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C941DB96-ECF2-C664-F90E-E7B4E08A6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0602D-AD6A-214B-ACCA-D81B2D28FAA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5339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68D0380-950D-0EB3-F821-03F4508FB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75035F00-FD85-51C4-43B5-7F049F5901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B91B2DB4-D29F-9C6A-5999-72150C15B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BEE3-4AC2-F046-910D-39992CB67F1C}" type="datetimeFigureOut">
              <a:rPr kumimoji="1" lang="zh-CN" altLang="en-US" smtClean="0"/>
              <a:t>2026/7/5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B74DC32-465E-F753-963C-7B7C96850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4EBFEF8-E4F3-D916-581F-219CD8410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0602D-AD6A-214B-ACCA-D81B2D28FAA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55085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99207A4-E570-9A26-41C4-3ABA7F385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3C78DFE1-769D-C827-9998-F44CEA38FC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8E1AAB41-3DDB-1920-EDE7-45768C2B8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BEE3-4AC2-F046-910D-39992CB67F1C}" type="datetimeFigureOut">
              <a:rPr kumimoji="1" lang="zh-CN" altLang="en-US" smtClean="0"/>
              <a:t>2026/7/5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EB322CD-8F7B-88BA-A2A3-A3A458215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C033F1C7-D3F0-2A37-B94E-239E84477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0602D-AD6A-214B-ACCA-D81B2D28FAA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74634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03A0752-9F6C-2508-AE2B-3F7A7EF36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6D9CC9D8-3C56-F907-B56A-E5B8589E5D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B0C444C7-103E-FD3F-090E-FDB5759D2C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0F217FCF-2142-E0CA-6C18-6C95D4342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BEE3-4AC2-F046-910D-39992CB67F1C}" type="datetimeFigureOut">
              <a:rPr kumimoji="1" lang="zh-CN" altLang="en-US" smtClean="0"/>
              <a:t>2026/7/5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664D8E9F-253E-1D82-97A9-15CA65474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4D77128A-737C-CA38-3862-20CEA44F6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0602D-AD6A-214B-ACCA-D81B2D28FAA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29208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0C56D1A-FB16-5E31-A106-DCF02DAC9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AB02E7C-260D-60C5-FCCA-DFC01F1420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72BAA659-ACC6-6F45-429A-9678890E78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213D315E-F577-54BA-0BC7-11B2F9E497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B3699DE7-3CB8-893F-47F6-D80F369F8B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DB0DFB00-0D40-DE77-E458-EEAD8647A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BEE3-4AC2-F046-910D-39992CB67F1C}" type="datetimeFigureOut">
              <a:rPr kumimoji="1" lang="zh-CN" altLang="en-US" smtClean="0"/>
              <a:t>2026/7/5</a:t>
            </a:fld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BE3B62EA-C11C-ED4C-E412-13015E94D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F0B67572-C038-B8EE-3F4A-66F2EB5BC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0602D-AD6A-214B-ACCA-D81B2D28FAA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07959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B9ACFB3-6E7C-10C3-4227-DCC235908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CDEFDC94-EB77-1206-3206-1B33F78EA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BEE3-4AC2-F046-910D-39992CB67F1C}" type="datetimeFigureOut">
              <a:rPr kumimoji="1" lang="zh-CN" altLang="en-US" smtClean="0"/>
              <a:t>2026/7/5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7AFB27BA-C6C4-956D-BB12-8D4F16B5C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DDD0AACD-7B23-7A5E-6C34-7DCB44F64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0602D-AD6A-214B-ACCA-D81B2D28FAA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62499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7E546190-2158-46F8-6A32-12FE189EC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BEE3-4AC2-F046-910D-39992CB67F1C}" type="datetimeFigureOut">
              <a:rPr kumimoji="1" lang="zh-CN" altLang="en-US" smtClean="0"/>
              <a:t>2026/7/5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D3512C2-3838-72C2-51DD-8E9040126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56007A5F-B186-54C0-5D19-2284F293A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0602D-AD6A-214B-ACCA-D81B2D28FAA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17751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4B735BD-C3BB-8927-3AF4-94F9438CB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72616762-3893-E59B-CB9B-C02C1AA3B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270AA56D-7451-C3C5-6D51-B2650A4541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E628E855-990E-30E6-3512-97221C46C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BEE3-4AC2-F046-910D-39992CB67F1C}" type="datetimeFigureOut">
              <a:rPr kumimoji="1" lang="zh-CN" altLang="en-US" smtClean="0"/>
              <a:t>2026/7/5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47DA99E-7FBF-A00D-442B-2D8D7E789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451B805B-BFA9-DDA6-CEEA-6ADEA1A0E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0602D-AD6A-214B-ACCA-D81B2D28FAA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6919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97BD84F-84C9-AF27-1A59-8346212BD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1BB0A76F-B479-8050-2AD7-B9A011F11B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0E0EFA31-6C28-3C82-9363-FE2CAD862A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0E00E6CE-098C-0ED3-86A0-E120929DD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BEE3-4AC2-F046-910D-39992CB67F1C}" type="datetimeFigureOut">
              <a:rPr kumimoji="1" lang="zh-CN" altLang="en-US" smtClean="0"/>
              <a:t>2026/7/5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D50CC86E-6091-D81E-FA00-BF21FA580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3DE2F81-7731-1152-9792-87A036E1A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0602D-AD6A-214B-ACCA-D81B2D28FAA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08534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F6C56813-2AEB-CC25-B5BE-39156AC4A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ED5FFF8B-ED7D-4F9C-5CD8-CC3E43D1D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031D59E3-C823-D4DA-54BF-4D8DB9BF0F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EDBEE3-4AC2-F046-910D-39992CB67F1C}" type="datetimeFigureOut">
              <a:rPr kumimoji="1" lang="zh-CN" altLang="en-US" smtClean="0"/>
              <a:t>2026/7/5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AC1EF5F-1486-06C8-051E-7B825CAD54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B6A3C8D-E9F0-A63A-F26B-7851D262D8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20602D-AD6A-214B-ACCA-D81B2D28FAA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13459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04damoa.co.k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jp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jpg"/><Relationship Id="rId5" Type="http://schemas.openxmlformats.org/officeDocument/2006/relationships/image" Target="../media/image11.png"/><Relationship Id="rId10" Type="http://schemas.openxmlformats.org/officeDocument/2006/relationships/image" Target="../media/image16.jpg"/><Relationship Id="rId4" Type="http://schemas.openxmlformats.org/officeDocument/2006/relationships/image" Target="../media/image10.png"/><Relationship Id="rId9" Type="http://schemas.openxmlformats.org/officeDocument/2006/relationships/image" Target="../media/image15.jpg"/><Relationship Id="rId14" Type="http://schemas.openxmlformats.org/officeDocument/2006/relationships/image" Target="../media/image2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jpg"/><Relationship Id="rId5" Type="http://schemas.openxmlformats.org/officeDocument/2006/relationships/image" Target="../media/image24.png"/><Relationship Id="rId10" Type="http://schemas.openxmlformats.org/officeDocument/2006/relationships/image" Target="../media/image29.jpg"/><Relationship Id="rId4" Type="http://schemas.openxmlformats.org/officeDocument/2006/relationships/image" Target="../media/image23.png"/><Relationship Id="rId9" Type="http://schemas.openxmlformats.org/officeDocument/2006/relationships/image" Target="../media/image2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CF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883063" y="1222599"/>
            <a:ext cx="10477500" cy="4286250"/>
          </a:xfrm>
          <a:prstGeom prst="rect">
            <a:avLst/>
          </a:prstGeom>
          <a:solidFill>
            <a:srgbClr val="FFFFFF"/>
          </a:solidFill>
          <a:ln w="38100">
            <a:solidFill>
              <a:srgbClr val="4A3728"/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1657350" y="3563243"/>
            <a:ext cx="8877300" cy="0"/>
          </a:xfrm>
          <a:prstGeom prst="line">
            <a:avLst/>
          </a:prstGeom>
          <a:noFill/>
          <a:ln w="28575">
            <a:solidFill>
              <a:srgbClr val="C0504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657350" y="1893540"/>
            <a:ext cx="9034272" cy="14721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5760"/>
              </a:lnSpc>
              <a:buNone/>
            </a:pPr>
            <a:r>
              <a:rPr lang="ko-KR" altLang="en-US" sz="4800" b="1" dirty="0" smtClean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동서양 장점만 선택 </a:t>
            </a:r>
            <a:endParaRPr lang="en-US" altLang="ko-KR" sz="4800" b="1" dirty="0" smtClean="0">
              <a:solidFill>
                <a:srgbClr val="4A3728"/>
              </a:solidFill>
              <a:latin typeface="Noto Sans KR" pitchFamily="34" charset="0"/>
              <a:ea typeface="Noto Sans KR" pitchFamily="34" charset="-122"/>
              <a:cs typeface="Noto Sans KR" pitchFamily="34" charset="-120"/>
            </a:endParaRPr>
          </a:p>
          <a:p>
            <a:pPr marL="0" indent="0" algn="ctr">
              <a:lnSpc>
                <a:spcPts val="5760"/>
              </a:lnSpc>
              <a:buNone/>
            </a:pPr>
            <a:r>
              <a:rPr lang="en-US" sz="4800" b="1" dirty="0" err="1" smtClean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하이브리드주택</a:t>
            </a:r>
            <a:r>
              <a:rPr lang="en-US" sz="4800" b="1" dirty="0" smtClean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</a:t>
            </a:r>
            <a:r>
              <a:rPr lang="en-US" sz="4800" b="1" dirty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시공 제안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1568006" y="3815655"/>
            <a:ext cx="9116568" cy="33832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ctr">
              <a:lnSpc>
                <a:spcPts val="2160"/>
              </a:lnSpc>
              <a:buNone/>
            </a:pPr>
            <a:r>
              <a:rPr lang="en-US" sz="1800" dirty="0">
                <a:solidFill>
                  <a:srgbClr val="8B45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지속 가능한 건축과 자연 친화적 주거 공간의 결합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1657350" y="4486275"/>
            <a:ext cx="8877300" cy="0"/>
          </a:xfrm>
          <a:prstGeom prst="line">
            <a:avLst/>
          </a:prstGeom>
          <a:noFill/>
          <a:ln w="19050">
            <a:solidFill>
              <a:srgbClr val="C0504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568101" y="4686300"/>
            <a:ext cx="9107424" cy="2834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hlinkClick r:id="rId3"/>
              </a:rPr>
              <a:t>30</a:t>
            </a:r>
            <a:r>
              <a:rPr lang="ko-KR" altLang="en-US" sz="1500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hlinkClick r:id="rId3"/>
              </a:rPr>
              <a:t>년 전원주택 설계 시공</a:t>
            </a:r>
            <a:r>
              <a:rPr lang="en-US" altLang="ko-KR" sz="1500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hlinkClick r:id="rId3"/>
              </a:rPr>
              <a:t>.</a:t>
            </a:r>
            <a:r>
              <a:rPr lang="ko-KR" altLang="en-US" sz="1500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hlinkClick r:id="rId3"/>
              </a:rPr>
              <a:t>  </a:t>
            </a:r>
            <a:r>
              <a:rPr lang="en-US" sz="1500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hlinkClick r:id="rId3"/>
              </a:rPr>
              <a:t>www.04damoa.co.kr</a:t>
            </a:r>
            <a:r>
              <a:rPr lang="en-US" sz="1500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</a:rPr>
              <a:t> </a:t>
            </a:r>
            <a:r>
              <a:rPr lang="ko-KR" altLang="en-US" sz="1500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</a:rPr>
              <a:t>대표 허종복  </a:t>
            </a:r>
            <a:r>
              <a:rPr lang="en-US" altLang="ko-KR" sz="1500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</a:rPr>
              <a:t>010-2558-0082 </a:t>
            </a:r>
            <a:endParaRPr lang="en-US" sz="1500" dirty="0"/>
          </a:p>
        </p:txBody>
      </p:sp>
      <p:pic>
        <p:nvPicPr>
          <p:cNvPr id="9" name="Image 0" descr="image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00050" y="5953125"/>
            <a:ext cx="533400" cy="476250"/>
          </a:xfrm>
          <a:prstGeom prst="rect">
            <a:avLst/>
          </a:prstGeom>
        </p:spPr>
      </p:pic>
      <p:pic>
        <p:nvPicPr>
          <p:cNvPr id="10" name="Image 1" descr="image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1315700" y="5953125"/>
            <a:ext cx="419100" cy="476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7458075"/>
          </a:xfrm>
          <a:prstGeom prst="rect">
            <a:avLst/>
          </a:prstGeom>
          <a:solidFill>
            <a:srgbClr val="FDFCF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654320" y="571500"/>
            <a:ext cx="10991088" cy="58521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ctr">
              <a:lnSpc>
                <a:spcPts val="3780"/>
              </a:lnSpc>
              <a:buNone/>
            </a:pPr>
            <a:r>
              <a:rPr lang="en-US" sz="3150" b="1" dirty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이주단지 하이브리드 주택 시공 제안</a:t>
            </a:r>
            <a:endParaRPr lang="en-US" sz="3150" dirty="0"/>
          </a:p>
        </p:txBody>
      </p:sp>
      <p:sp>
        <p:nvSpPr>
          <p:cNvPr id="4" name="Shape 2"/>
          <p:cNvSpPr/>
          <p:nvPr/>
        </p:nvSpPr>
        <p:spPr>
          <a:xfrm>
            <a:off x="1333500" y="1819275"/>
            <a:ext cx="0" cy="381000"/>
          </a:xfrm>
          <a:prstGeom prst="line">
            <a:avLst/>
          </a:prstGeom>
          <a:noFill/>
          <a:ln w="47625">
            <a:solidFill>
              <a:srgbClr val="C0504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476375" y="1819275"/>
            <a:ext cx="9637776" cy="384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8B45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목차 (Table of Contents)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1333500" y="2581275"/>
            <a:ext cx="9525000" cy="933450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1333500" y="2581275"/>
            <a:ext cx="0" cy="933450"/>
          </a:xfrm>
          <a:prstGeom prst="line">
            <a:avLst/>
          </a:prstGeom>
          <a:noFill/>
          <a:ln w="76200">
            <a:solidFill>
              <a:srgbClr val="4A372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695450" y="2809875"/>
            <a:ext cx="476250" cy="476250"/>
          </a:xfrm>
          <a:prstGeom prst="roundRect">
            <a:avLst>
              <a:gd name="adj" fmla="val 1920000"/>
            </a:avLst>
          </a:prstGeom>
          <a:solidFill>
            <a:srgbClr val="4A3728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1695450" y="2809875"/>
            <a:ext cx="530352" cy="4846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01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2409825" y="2886075"/>
            <a:ext cx="8385048" cy="329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1800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자연과 동화되는 건강한 하이브리드 주택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333500" y="3705225"/>
            <a:ext cx="9525000" cy="933450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2" name="Shape 10"/>
          <p:cNvSpPr/>
          <p:nvPr/>
        </p:nvSpPr>
        <p:spPr>
          <a:xfrm>
            <a:off x="1333500" y="3705225"/>
            <a:ext cx="0" cy="933450"/>
          </a:xfrm>
          <a:prstGeom prst="line">
            <a:avLst/>
          </a:prstGeom>
          <a:noFill/>
          <a:ln w="76200">
            <a:solidFill>
              <a:srgbClr val="8B451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695450" y="3933825"/>
            <a:ext cx="476250" cy="476250"/>
          </a:xfrm>
          <a:prstGeom prst="roundRect">
            <a:avLst>
              <a:gd name="adj" fmla="val 1920000"/>
            </a:avLst>
          </a:prstGeom>
          <a:solidFill>
            <a:srgbClr val="8B4513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1695450" y="3933825"/>
            <a:ext cx="530352" cy="4846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02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2409825" y="4010025"/>
            <a:ext cx="8385048" cy="329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1800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견고한 기초와 최첨단 공법의 조화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333500" y="4833366"/>
            <a:ext cx="9525000" cy="933450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7" name="Shape 15"/>
          <p:cNvSpPr/>
          <p:nvPr/>
        </p:nvSpPr>
        <p:spPr>
          <a:xfrm>
            <a:off x="1333500" y="4829175"/>
            <a:ext cx="0" cy="933450"/>
          </a:xfrm>
          <a:prstGeom prst="line">
            <a:avLst/>
          </a:prstGeom>
          <a:noFill/>
          <a:ln w="76200">
            <a:solidFill>
              <a:srgbClr val="C0504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695450" y="5057775"/>
            <a:ext cx="476250" cy="476250"/>
          </a:xfrm>
          <a:prstGeom prst="roundRect">
            <a:avLst>
              <a:gd name="adj" fmla="val 1920000"/>
            </a:avLst>
          </a:prstGeom>
          <a:solidFill>
            <a:srgbClr val="C0504D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1695450" y="5057775"/>
            <a:ext cx="530352" cy="4846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03</a:t>
            </a:r>
            <a:endParaRPr lang="en-US" sz="1650" dirty="0"/>
          </a:p>
        </p:txBody>
      </p:sp>
      <p:sp>
        <p:nvSpPr>
          <p:cNvPr id="20" name="Text 18"/>
          <p:cNvSpPr/>
          <p:nvPr/>
        </p:nvSpPr>
        <p:spPr>
          <a:xfrm>
            <a:off x="2409825" y="5133975"/>
            <a:ext cx="8385048" cy="329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1800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건강을 담은 황토와 원목의 </a:t>
            </a:r>
            <a:r>
              <a:rPr lang="en-US" sz="1800" dirty="0" err="1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내부</a:t>
            </a:r>
            <a:r>
              <a:rPr lang="en-US" sz="1800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</a:t>
            </a:r>
            <a:r>
              <a:rPr lang="en-US" sz="1800" dirty="0" err="1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인테리어</a:t>
            </a:r>
            <a:r>
              <a:rPr lang="en-US" sz="1800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// </a:t>
            </a:r>
            <a:r>
              <a:rPr lang="ko-KR" altLang="en-US" sz="1800" dirty="0" err="1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범서읍</a:t>
            </a:r>
            <a:r>
              <a:rPr lang="ko-KR" altLang="en-US" sz="1800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</a:t>
            </a:r>
            <a:r>
              <a:rPr lang="ko-KR" altLang="en-US" sz="1800" dirty="0" err="1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척과리</a:t>
            </a:r>
            <a:r>
              <a:rPr lang="ko-KR" altLang="en-US" sz="1800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입주 </a:t>
            </a:r>
            <a:r>
              <a:rPr lang="en-US" altLang="ko-KR" sz="1800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15</a:t>
            </a:r>
            <a:r>
              <a:rPr lang="ko-KR" altLang="en-US" sz="1800" dirty="0" err="1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년차</a:t>
            </a:r>
            <a:r>
              <a:rPr lang="ko-KR" altLang="en-US" sz="1800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방문 확인 가능</a:t>
            </a:r>
            <a:r>
              <a:rPr lang="en-US" altLang="ko-KR" sz="1800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.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1333500" y="5953125"/>
            <a:ext cx="9525000" cy="933450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2" name="Shape 20"/>
          <p:cNvSpPr/>
          <p:nvPr/>
        </p:nvSpPr>
        <p:spPr>
          <a:xfrm>
            <a:off x="1333500" y="5953125"/>
            <a:ext cx="0" cy="933450"/>
          </a:xfrm>
          <a:prstGeom prst="line">
            <a:avLst/>
          </a:prstGeom>
          <a:noFill/>
          <a:ln w="76200">
            <a:solidFill>
              <a:srgbClr val="4A372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695450" y="6181725"/>
            <a:ext cx="476250" cy="476250"/>
          </a:xfrm>
          <a:prstGeom prst="roundRect">
            <a:avLst>
              <a:gd name="adj" fmla="val 1920000"/>
            </a:avLst>
          </a:prstGeom>
          <a:solidFill>
            <a:srgbClr val="4A3728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1695450" y="6181725"/>
            <a:ext cx="530352" cy="4846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04</a:t>
            </a:r>
            <a:endParaRPr lang="en-US" sz="1650" dirty="0"/>
          </a:p>
        </p:txBody>
      </p:sp>
      <p:sp>
        <p:nvSpPr>
          <p:cNvPr id="25" name="Text 23"/>
          <p:cNvSpPr/>
          <p:nvPr/>
        </p:nvSpPr>
        <p:spPr>
          <a:xfrm>
            <a:off x="2409825" y="6257925"/>
            <a:ext cx="8385048" cy="329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1800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합리적인 건축 비용 및 옵션 안내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CF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55786" y="542925"/>
            <a:ext cx="6419088" cy="96926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3780"/>
              </a:lnSpc>
              <a:buNone/>
            </a:pPr>
            <a:r>
              <a:rPr lang="en-US" sz="3150" b="1" dirty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자연과 동화되는 건강한 </a:t>
            </a:r>
            <a:r>
              <a:rPr lang="en-US" sz="3150" b="1" dirty="0" err="1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하이브리드</a:t>
            </a:r>
            <a:r>
              <a:rPr lang="en-US" sz="3150" b="1" dirty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</a:t>
            </a:r>
            <a:endParaRPr lang="en-US" sz="3150" b="1" dirty="0" smtClean="0">
              <a:solidFill>
                <a:srgbClr val="4A3728"/>
              </a:solidFill>
              <a:latin typeface="Noto Sans KR" pitchFamily="34" charset="0"/>
              <a:ea typeface="Noto Sans KR" pitchFamily="34" charset="-122"/>
              <a:cs typeface="Noto Sans KR" pitchFamily="34" charset="-120"/>
            </a:endParaRPr>
          </a:p>
          <a:p>
            <a:pPr marL="0" indent="0" algn="l">
              <a:lnSpc>
                <a:spcPts val="3780"/>
              </a:lnSpc>
              <a:buNone/>
            </a:pPr>
            <a:r>
              <a:rPr lang="en-US" sz="3150" b="1" dirty="0" err="1" smtClean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주택</a:t>
            </a:r>
            <a:endParaRPr lang="en-US" sz="3150" dirty="0"/>
          </a:p>
        </p:txBody>
      </p:sp>
      <p:pic>
        <p:nvPicPr>
          <p:cNvPr id="4" name="Image 0" descr="image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57200" y="1775371"/>
            <a:ext cx="171450" cy="17145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04850" y="1732508"/>
            <a:ext cx="6236208" cy="2834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C050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핵심 입지 및 설계 제안:</a:t>
            </a:r>
            <a:endParaRPr lang="en-US" sz="1500" dirty="0"/>
          </a:p>
        </p:txBody>
      </p:sp>
      <p:pic>
        <p:nvPicPr>
          <p:cNvPr id="6" name="Image 1" descr="image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7200" y="2189708"/>
            <a:ext cx="152400" cy="1524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23900" y="2123033"/>
            <a:ext cx="4946904" cy="246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600" b="1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풍수지리 최적화:</a:t>
            </a:r>
            <a:r>
              <a:rPr lang="en-US" sz="1600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자연의 </a:t>
            </a:r>
            <a:r>
              <a:rPr lang="en-US" sz="1600" dirty="0" err="1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흐름을</a:t>
            </a:r>
            <a:r>
              <a:rPr lang="en-US" sz="1600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</a:t>
            </a:r>
            <a:r>
              <a:rPr lang="en-US" sz="1600" dirty="0" err="1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고려한</a:t>
            </a:r>
            <a:r>
              <a:rPr lang="en-US" sz="1600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</a:t>
            </a:r>
            <a:r>
              <a:rPr lang="ko-KR" altLang="en-US" sz="1600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주택배치</a:t>
            </a:r>
            <a:r>
              <a:rPr lang="ko-KR" altLang="en-US" sz="1600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와</a:t>
            </a:r>
            <a:r>
              <a:rPr lang="en-US" sz="1600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</a:t>
            </a:r>
            <a:r>
              <a:rPr lang="en-US" sz="1600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맞춤형 설계 제안</a:t>
            </a:r>
            <a:r>
              <a:rPr lang="en-US" sz="1275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.</a:t>
            </a:r>
            <a:endParaRPr lang="en-US" sz="1275" dirty="0"/>
          </a:p>
        </p:txBody>
      </p:sp>
      <p:pic>
        <p:nvPicPr>
          <p:cNvPr id="8" name="Image 2" descr="image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7200" y="2570708"/>
            <a:ext cx="152400" cy="15240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723900" y="2504033"/>
            <a:ext cx="5010912" cy="246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600" b="1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고품격 주거 공간:</a:t>
            </a:r>
            <a:r>
              <a:rPr lang="en-US" sz="1600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</a:t>
            </a:r>
            <a:r>
              <a:rPr lang="en-US" sz="1600" b="1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30년 </a:t>
            </a:r>
            <a:r>
              <a:rPr lang="en-US" sz="1600" b="1" dirty="0" err="1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건축</a:t>
            </a:r>
            <a:r>
              <a:rPr lang="en-US" sz="1600" b="1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</a:t>
            </a:r>
            <a:r>
              <a:rPr lang="en-US" sz="1600" b="1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경</a:t>
            </a:r>
            <a:r>
              <a:rPr lang="ko-KR" altLang="en-US" sz="1600" b="1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험으로 개발</a:t>
            </a:r>
            <a:r>
              <a:rPr lang="en-US" sz="1600" b="1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</a:t>
            </a:r>
            <a:r>
              <a:rPr lang="en-US" sz="1600" b="1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제안하는 명품 주택</a:t>
            </a:r>
            <a:r>
              <a:rPr lang="en-US" sz="1275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.</a:t>
            </a:r>
            <a:endParaRPr lang="en-US" sz="1275" dirty="0"/>
          </a:p>
        </p:txBody>
      </p:sp>
      <p:pic>
        <p:nvPicPr>
          <p:cNvPr id="10" name="Image 3" descr="image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57200" y="3156496"/>
            <a:ext cx="171450" cy="17145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04850" y="3113633"/>
            <a:ext cx="6236208" cy="2834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b="1" dirty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기능성 강화 및 원스톱 </a:t>
            </a:r>
            <a:r>
              <a:rPr lang="en-US" b="1" dirty="0" err="1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시스템</a:t>
            </a:r>
            <a:r>
              <a:rPr lang="en-US" b="1" dirty="0" smtClean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: </a:t>
            </a:r>
            <a:r>
              <a:rPr lang="ko-KR" altLang="en-US" b="1" dirty="0" smtClean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입주 </a:t>
            </a:r>
            <a:r>
              <a:rPr lang="en-US" altLang="ko-KR" b="1" dirty="0" smtClean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15</a:t>
            </a:r>
            <a:r>
              <a:rPr lang="ko-KR" altLang="en-US" b="1" dirty="0" smtClean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년 주택을 방문 확인 가능</a:t>
            </a:r>
            <a:r>
              <a:rPr lang="en-US" altLang="ko-KR" sz="1500" b="1" dirty="0" smtClean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.</a:t>
            </a:r>
            <a:endParaRPr lang="en-US" sz="1500" dirty="0"/>
          </a:p>
        </p:txBody>
      </p:sp>
      <p:pic>
        <p:nvPicPr>
          <p:cNvPr id="12" name="Image 4" descr="image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57200" y="3685133"/>
            <a:ext cx="171450" cy="152400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723900" y="3685133"/>
            <a:ext cx="5427519" cy="2181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600" b="1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5대 핵심 기능:</a:t>
            </a:r>
            <a:r>
              <a:rPr lang="en-US" sz="1600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내진성, 불연성, 단열, 통풍, 습도 </a:t>
            </a:r>
            <a:r>
              <a:rPr lang="en-US" sz="1600" dirty="0" err="1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조절</a:t>
            </a:r>
            <a:r>
              <a:rPr lang="en-US" sz="1600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</a:t>
            </a:r>
            <a:r>
              <a:rPr lang="en-US" sz="1600" dirty="0" err="1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기능</a:t>
            </a:r>
            <a:r>
              <a:rPr lang="en-US" sz="1600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</a:t>
            </a:r>
            <a:r>
              <a:rPr lang="en-US" sz="1600" dirty="0" err="1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극대화</a:t>
            </a:r>
            <a:r>
              <a:rPr lang="en-US" sz="1600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. </a:t>
            </a:r>
            <a:r>
              <a:rPr lang="ko-KR" altLang="en-US" sz="1600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</a:t>
            </a:r>
            <a:endParaRPr lang="en-US" sz="1600" dirty="0"/>
          </a:p>
        </p:txBody>
      </p:sp>
      <p:pic>
        <p:nvPicPr>
          <p:cNvPr id="14" name="Image 5" descr="image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57200" y="4066133"/>
            <a:ext cx="114300" cy="15240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85800" y="3999458"/>
            <a:ext cx="4946904" cy="246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600" b="1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원스톱 협력 시스템:</a:t>
            </a:r>
            <a:r>
              <a:rPr lang="en-US" sz="1600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건축주와 함께 평면 설계부터 실행 예산까지 검토</a:t>
            </a:r>
            <a:r>
              <a:rPr lang="en-US" sz="1275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.</a:t>
            </a:r>
            <a:endParaRPr lang="en-US" sz="1275" dirty="0"/>
          </a:p>
        </p:txBody>
      </p:sp>
      <p:sp>
        <p:nvSpPr>
          <p:cNvPr id="16" name="Shape 8"/>
          <p:cNvSpPr/>
          <p:nvPr/>
        </p:nvSpPr>
        <p:spPr>
          <a:xfrm>
            <a:off x="457200" y="4837658"/>
            <a:ext cx="0" cy="495300"/>
          </a:xfrm>
          <a:prstGeom prst="line">
            <a:avLst/>
          </a:prstGeom>
          <a:noFill/>
          <a:ln w="38100">
            <a:solidFill>
              <a:srgbClr val="C0504D"/>
            </a:solidFill>
            <a:prstDash val="solid"/>
          </a:ln>
        </p:spPr>
      </p:sp>
      <p:sp>
        <p:nvSpPr>
          <p:cNvPr id="17" name="Text 9"/>
          <p:cNvSpPr/>
          <p:nvPr/>
        </p:nvSpPr>
        <p:spPr>
          <a:xfrm>
            <a:off x="646286" y="4837658"/>
            <a:ext cx="6172200" cy="50292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8B45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"자연과 하나 되는 편안한 집, 기능과 미학이 공존하는 건강한 주거 문화를 완성합니다."</a:t>
            </a:r>
            <a:endParaRPr lang="en-US" sz="1350" dirty="0"/>
          </a:p>
        </p:txBody>
      </p:sp>
      <p:sp>
        <p:nvSpPr>
          <p:cNvPr id="18" name="Text 10"/>
          <p:cNvSpPr/>
          <p:nvPr/>
        </p:nvSpPr>
        <p:spPr>
          <a:xfrm>
            <a:off x="7365575" y="452437"/>
            <a:ext cx="4267200" cy="4962525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9525">
            <a:solidFill>
              <a:srgbClr val="4A3728">
                <a:alpha val="13000"/>
              </a:srgbClr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" name="Text 11"/>
          <p:cNvSpPr/>
          <p:nvPr/>
        </p:nvSpPr>
        <p:spPr>
          <a:xfrm>
            <a:off x="7546931" y="332509"/>
            <a:ext cx="3904488" cy="3328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600" b="1" dirty="0">
                <a:solidFill>
                  <a:srgbClr val="4A372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하이브리드 주택 시공 사례</a:t>
            </a:r>
            <a:endParaRPr lang="en-US" sz="1600" dirty="0"/>
          </a:p>
        </p:txBody>
      </p:sp>
      <p:sp>
        <p:nvSpPr>
          <p:cNvPr id="20" name="Text 12"/>
          <p:cNvSpPr/>
          <p:nvPr/>
        </p:nvSpPr>
        <p:spPr>
          <a:xfrm>
            <a:off x="7585174" y="1028700"/>
            <a:ext cx="3790950" cy="3810000"/>
          </a:xfrm>
          <a:prstGeom prst="roundRect">
            <a:avLst>
              <a:gd name="adj" fmla="val 2010"/>
            </a:avLst>
          </a:prstGeom>
          <a:solidFill>
            <a:srgbClr val="F3F4F6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2" name="Text 13"/>
          <p:cNvSpPr/>
          <p:nvPr/>
        </p:nvSpPr>
        <p:spPr>
          <a:xfrm>
            <a:off x="7546931" y="4991100"/>
            <a:ext cx="3904488" cy="34185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400" b="1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04damoa의 </a:t>
            </a:r>
            <a:r>
              <a:rPr lang="en-US" sz="1400" b="1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고품격 하이브리드 주택 제안</a:t>
            </a:r>
            <a:endParaRPr lang="en-US" sz="1400" b="1" dirty="0"/>
          </a:p>
        </p:txBody>
      </p:sp>
      <p:pic>
        <p:nvPicPr>
          <p:cNvPr id="23" name="그림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5575" y="797170"/>
            <a:ext cx="4712677" cy="40415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CF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43519" y="381000"/>
            <a:ext cx="11603736" cy="5303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ctr">
              <a:lnSpc>
                <a:spcPts val="3420"/>
              </a:lnSpc>
              <a:buNone/>
            </a:pPr>
            <a:r>
              <a:rPr lang="en-US" sz="2850" b="1" dirty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견고한 기초와 최첨단 공법의 조화</a:t>
            </a:r>
            <a:endParaRPr lang="en-US" sz="2850" dirty="0"/>
          </a:p>
        </p:txBody>
      </p:sp>
      <p:sp>
        <p:nvSpPr>
          <p:cNvPr id="4" name="Text 2"/>
          <p:cNvSpPr/>
          <p:nvPr/>
        </p:nvSpPr>
        <p:spPr>
          <a:xfrm>
            <a:off x="1723644" y="981075"/>
            <a:ext cx="8787384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8B45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이주단지를 위한 최적화된 설계와 안전하고 효율적인 최첨단 공법의 결실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57200" y="1438275"/>
            <a:ext cx="3632150" cy="2209800"/>
          </a:xfrm>
          <a:prstGeom prst="roundRect">
            <a:avLst>
              <a:gd name="adj" fmla="val 5172"/>
            </a:avLst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457200" y="1457325"/>
            <a:ext cx="3632150" cy="0"/>
          </a:xfrm>
          <a:prstGeom prst="line">
            <a:avLst/>
          </a:prstGeom>
          <a:noFill/>
          <a:ln w="38100">
            <a:solidFill>
              <a:srgbClr val="C0504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7700" y="1704975"/>
            <a:ext cx="419100" cy="419100"/>
          </a:xfrm>
          <a:prstGeom prst="roundRect">
            <a:avLst>
              <a:gd name="adj" fmla="val 960000"/>
            </a:avLst>
          </a:prstGeom>
          <a:solidFill>
            <a:srgbClr val="C0504D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8" name="Image 0" descr="image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62000" y="1828800"/>
            <a:ext cx="190500" cy="17145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49263" y="2238375"/>
            <a:ext cx="3364992" cy="2560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강력한 기초 구조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647700" y="3181350"/>
            <a:ext cx="914400" cy="238125"/>
          </a:xfrm>
          <a:prstGeom prst="roundRect">
            <a:avLst>
              <a:gd name="adj" fmla="val 80000"/>
            </a:avLst>
          </a:prstGeom>
          <a:solidFill>
            <a:srgbClr val="F0EDE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647700" y="3181350"/>
            <a:ext cx="950976" cy="246888"/>
          </a:xfrm>
          <a:prstGeom prst="rect">
            <a:avLst/>
          </a:prstGeom>
          <a:noFill/>
          <a:ln/>
        </p:spPr>
        <p:txBody>
          <a:bodyPr vert="horz" wrap="square" lIns="114300" tIns="38100" rIns="114300" bIns="38100" rtlCol="0" anchor="t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내진 성능 강화</a:t>
            </a:r>
            <a:endParaRPr lang="en-US" sz="900" dirty="0"/>
          </a:p>
        </p:txBody>
      </p:sp>
      <p:pic>
        <p:nvPicPr>
          <p:cNvPr id="12" name="Image 1" descr="image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47700" y="2638425"/>
            <a:ext cx="104775" cy="11430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52475" y="2600325"/>
            <a:ext cx="3182112" cy="429768"/>
          </a:xfrm>
          <a:prstGeom prst="rect">
            <a:avLst/>
          </a:prstGeom>
          <a:noFill/>
          <a:ln/>
        </p:spPr>
        <p:txBody>
          <a:bodyPr vert="horz" wrap="square" lIns="76200" tIns="0" rIns="0" bIns="0" rtlCol="0" anchor="t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500mm 두께의 철근콘크리트 기초를 시공하여 강력한 내진 성능을 확보하였습니다.</a:t>
            </a:r>
            <a:endParaRPr lang="en-US" sz="1125" dirty="0"/>
          </a:p>
        </p:txBody>
      </p:sp>
      <p:sp>
        <p:nvSpPr>
          <p:cNvPr id="14" name="Text 10"/>
          <p:cNvSpPr/>
          <p:nvPr/>
        </p:nvSpPr>
        <p:spPr>
          <a:xfrm>
            <a:off x="4279850" y="1438275"/>
            <a:ext cx="3632299" cy="2209800"/>
          </a:xfrm>
          <a:prstGeom prst="roundRect">
            <a:avLst>
              <a:gd name="adj" fmla="val 5172"/>
            </a:avLst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5" name="Shape 11"/>
          <p:cNvSpPr/>
          <p:nvPr/>
        </p:nvSpPr>
        <p:spPr>
          <a:xfrm>
            <a:off x="4279850" y="1457325"/>
            <a:ext cx="3632299" cy="0"/>
          </a:xfrm>
          <a:prstGeom prst="line">
            <a:avLst/>
          </a:prstGeom>
          <a:noFill/>
          <a:ln w="38100">
            <a:solidFill>
              <a:srgbClr val="4A3728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4470350" y="1704975"/>
            <a:ext cx="419100" cy="419100"/>
          </a:xfrm>
          <a:prstGeom prst="roundRect">
            <a:avLst>
              <a:gd name="adj" fmla="val 960000"/>
            </a:avLst>
          </a:prstGeom>
          <a:solidFill>
            <a:srgbClr val="4A3728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7" name="Image 2" descr="image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594175" y="1828800"/>
            <a:ext cx="171450" cy="17145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4471988" y="2238375"/>
            <a:ext cx="3364992" cy="2560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정밀 구조 설계</a:t>
            </a:r>
            <a:endParaRPr lang="en-US" sz="1350" dirty="0"/>
          </a:p>
        </p:txBody>
      </p:sp>
      <p:sp>
        <p:nvSpPr>
          <p:cNvPr id="19" name="Text 14"/>
          <p:cNvSpPr/>
          <p:nvPr/>
        </p:nvSpPr>
        <p:spPr>
          <a:xfrm>
            <a:off x="4470350" y="3181350"/>
            <a:ext cx="914400" cy="238125"/>
          </a:xfrm>
          <a:prstGeom prst="roundRect">
            <a:avLst>
              <a:gd name="adj" fmla="val 80000"/>
            </a:avLst>
          </a:prstGeom>
          <a:solidFill>
            <a:srgbClr val="F0EDE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Text 15"/>
          <p:cNvSpPr/>
          <p:nvPr/>
        </p:nvSpPr>
        <p:spPr>
          <a:xfrm>
            <a:off x="4470350" y="3181350"/>
            <a:ext cx="950976" cy="246888"/>
          </a:xfrm>
          <a:prstGeom prst="rect">
            <a:avLst/>
          </a:prstGeom>
          <a:noFill/>
          <a:ln/>
        </p:spPr>
        <p:txBody>
          <a:bodyPr vert="horz" wrap="square" lIns="114300" tIns="38100" rIns="114300" bIns="38100" rtlCol="0" anchor="t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정밀 구조 완성</a:t>
            </a:r>
            <a:endParaRPr lang="en-US" sz="900" dirty="0"/>
          </a:p>
        </p:txBody>
      </p:sp>
      <p:pic>
        <p:nvPicPr>
          <p:cNvPr id="21" name="Image 3" descr="image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470350" y="2638425"/>
            <a:ext cx="104775" cy="11430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4575125" y="2600325"/>
            <a:ext cx="3182112" cy="429768"/>
          </a:xfrm>
          <a:prstGeom prst="rect">
            <a:avLst/>
          </a:prstGeom>
          <a:noFill/>
          <a:ln/>
        </p:spPr>
        <p:txBody>
          <a:bodyPr vert="horz" wrap="square" lIns="76200" tIns="0" rIns="0" bIns="0" rtlCol="0" anchor="t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경량철골조 골조를 통해 정밀하고 견고한 하이브리드 주택 구조를 완성합니다.</a:t>
            </a:r>
            <a:endParaRPr lang="en-US" sz="1125" dirty="0"/>
          </a:p>
        </p:txBody>
      </p:sp>
      <p:sp>
        <p:nvSpPr>
          <p:cNvPr id="23" name="Text 17"/>
          <p:cNvSpPr/>
          <p:nvPr/>
        </p:nvSpPr>
        <p:spPr>
          <a:xfrm>
            <a:off x="8122977" y="1590675"/>
            <a:ext cx="3632150" cy="2209800"/>
          </a:xfrm>
          <a:prstGeom prst="roundRect">
            <a:avLst>
              <a:gd name="adj" fmla="val 5172"/>
            </a:avLst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4" name="Shape 18"/>
          <p:cNvSpPr/>
          <p:nvPr/>
        </p:nvSpPr>
        <p:spPr>
          <a:xfrm>
            <a:off x="8102650" y="1457325"/>
            <a:ext cx="3632150" cy="0"/>
          </a:xfrm>
          <a:prstGeom prst="line">
            <a:avLst/>
          </a:prstGeom>
          <a:noFill/>
          <a:ln w="38100">
            <a:solidFill>
              <a:srgbClr val="C0504D"/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8293150" y="1704975"/>
            <a:ext cx="419100" cy="419100"/>
          </a:xfrm>
          <a:prstGeom prst="roundRect">
            <a:avLst>
              <a:gd name="adj" fmla="val 960000"/>
            </a:avLst>
          </a:prstGeom>
          <a:solidFill>
            <a:srgbClr val="8B4513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6" name="Image 4" descr="image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416975" y="1828800"/>
            <a:ext cx="171450" cy="171450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8294712" y="2238375"/>
            <a:ext cx="3364992" cy="2560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단열 및 불연 성능</a:t>
            </a:r>
            <a:endParaRPr lang="en-US" sz="1350" dirty="0"/>
          </a:p>
        </p:txBody>
      </p:sp>
      <p:sp>
        <p:nvSpPr>
          <p:cNvPr id="28" name="Text 21"/>
          <p:cNvSpPr/>
          <p:nvPr/>
        </p:nvSpPr>
        <p:spPr>
          <a:xfrm>
            <a:off x="8293150" y="3181350"/>
            <a:ext cx="1123950" cy="238125"/>
          </a:xfrm>
          <a:prstGeom prst="roundRect">
            <a:avLst>
              <a:gd name="adj" fmla="val 80000"/>
            </a:avLst>
          </a:prstGeom>
          <a:solidFill>
            <a:srgbClr val="F0EDE5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9" name="Text 22"/>
          <p:cNvSpPr/>
          <p:nvPr/>
        </p:nvSpPr>
        <p:spPr>
          <a:xfrm>
            <a:off x="8293150" y="3181350"/>
            <a:ext cx="1161288" cy="246888"/>
          </a:xfrm>
          <a:prstGeom prst="rect">
            <a:avLst/>
          </a:prstGeom>
          <a:noFill/>
          <a:ln/>
        </p:spPr>
        <p:txBody>
          <a:bodyPr vert="horz" wrap="square" lIns="114300" tIns="38100" rIns="114300" bIns="38100" rtlCol="0" anchor="t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에너지 효율 극대화</a:t>
            </a:r>
            <a:endParaRPr lang="en-US" sz="900" dirty="0"/>
          </a:p>
        </p:txBody>
      </p:sp>
      <p:pic>
        <p:nvPicPr>
          <p:cNvPr id="30" name="Image 5" descr="image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293150" y="2638425"/>
            <a:ext cx="104775" cy="114300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8397925" y="2600325"/>
            <a:ext cx="3182112" cy="429768"/>
          </a:xfrm>
          <a:prstGeom prst="rect">
            <a:avLst/>
          </a:prstGeom>
          <a:noFill/>
          <a:ln/>
        </p:spPr>
        <p:txBody>
          <a:bodyPr vert="horz" wrap="square" lIns="76200" tIns="0" rIns="0" bIns="0" rtlCol="0" anchor="t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KCC 245mm 창호 시스템을 적용하여 극강의 에너지 효율과 단열성을 제공합니다.</a:t>
            </a:r>
            <a:endParaRPr lang="en-US" sz="1125" dirty="0"/>
          </a:p>
        </p:txBody>
      </p:sp>
      <p:sp>
        <p:nvSpPr>
          <p:cNvPr id="32" name="Text 24"/>
          <p:cNvSpPr/>
          <p:nvPr/>
        </p:nvSpPr>
        <p:spPr>
          <a:xfrm>
            <a:off x="457200" y="3914775"/>
            <a:ext cx="11277600" cy="2562225"/>
          </a:xfrm>
          <a:prstGeom prst="roundRect">
            <a:avLst>
              <a:gd name="adj" fmla="val 4461"/>
            </a:avLst>
          </a:prstGeom>
          <a:solidFill>
            <a:srgbClr val="4A3728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3" name="Image 6" descr="image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62000" y="4814888"/>
            <a:ext cx="209550" cy="209550"/>
          </a:xfrm>
          <a:prstGeom prst="rect">
            <a:avLst/>
          </a:prstGeom>
        </p:spPr>
      </p:pic>
      <p:sp>
        <p:nvSpPr>
          <p:cNvPr id="34" name="Text 25"/>
          <p:cNvSpPr/>
          <p:nvPr/>
        </p:nvSpPr>
        <p:spPr>
          <a:xfrm>
            <a:off x="971550" y="4776788"/>
            <a:ext cx="5943600" cy="3108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FDFCF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최첨단 외장재 시스템</a:t>
            </a:r>
            <a:endParaRPr lang="en-US" sz="1650" dirty="0"/>
          </a:p>
        </p:txBody>
      </p:sp>
      <p:sp>
        <p:nvSpPr>
          <p:cNvPr id="35" name="Text 26"/>
          <p:cNvSpPr/>
          <p:nvPr/>
        </p:nvSpPr>
        <p:spPr>
          <a:xfrm>
            <a:off x="762967" y="5157788"/>
            <a:ext cx="6025896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25" dirty="0">
                <a:solidFill>
                  <a:srgbClr val="FDFCF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난연2급 리얼징크 판넬을 적용하여 화재 안전성을 확보하고, 외벽 150mm 및 지붕 175mm 규격으로 시공하여 외부 환경으로부터 거주자를 완벽하게 보호합니다.</a:t>
            </a:r>
            <a:endParaRPr lang="en-US" sz="1125" dirty="0"/>
          </a:p>
        </p:txBody>
      </p:sp>
      <p:sp>
        <p:nvSpPr>
          <p:cNvPr id="36" name="Shape 27"/>
          <p:cNvSpPr/>
          <p:nvPr/>
        </p:nvSpPr>
        <p:spPr>
          <a:xfrm>
            <a:off x="7202835" y="4712047"/>
            <a:ext cx="0" cy="967680"/>
          </a:xfrm>
          <a:prstGeom prst="line">
            <a:avLst/>
          </a:prstGeom>
          <a:noFill/>
          <a:ln w="9525">
            <a:solidFill>
              <a:srgbClr val="6D5644"/>
            </a:solidFill>
            <a:prstDash val="solid"/>
          </a:ln>
        </p:spPr>
      </p:sp>
      <p:sp>
        <p:nvSpPr>
          <p:cNvPr id="37" name="Text 28"/>
          <p:cNvSpPr/>
          <p:nvPr/>
        </p:nvSpPr>
        <p:spPr>
          <a:xfrm>
            <a:off x="7439992" y="4712047"/>
            <a:ext cx="4114800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FDFCF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주요 시공 규격</a:t>
            </a:r>
            <a:endParaRPr lang="en-US" sz="1200" dirty="0"/>
          </a:p>
        </p:txBody>
      </p:sp>
      <p:sp>
        <p:nvSpPr>
          <p:cNvPr id="38" name="Text 29"/>
          <p:cNvSpPr/>
          <p:nvPr/>
        </p:nvSpPr>
        <p:spPr>
          <a:xfrm>
            <a:off x="7440960" y="5016847"/>
            <a:ext cx="1253430" cy="662880"/>
          </a:xfrm>
          <a:prstGeom prst="roundRect">
            <a:avLst>
              <a:gd name="adj" fmla="val 11495"/>
            </a:avLst>
          </a:prstGeom>
          <a:solidFill>
            <a:srgbClr val="C0504D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9" name="Text 30"/>
          <p:cNvSpPr/>
          <p:nvPr/>
        </p:nvSpPr>
        <p:spPr>
          <a:xfrm>
            <a:off x="7484221" y="5112097"/>
            <a:ext cx="1225296" cy="3108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150mm</a:t>
            </a:r>
            <a:endParaRPr lang="en-US" sz="1650" dirty="0"/>
          </a:p>
        </p:txBody>
      </p:sp>
      <p:sp>
        <p:nvSpPr>
          <p:cNvPr id="40" name="Text 31"/>
          <p:cNvSpPr/>
          <p:nvPr/>
        </p:nvSpPr>
        <p:spPr>
          <a:xfrm>
            <a:off x="7484435" y="5434013"/>
            <a:ext cx="1197864" cy="1554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ctr">
              <a:lnSpc>
                <a:spcPts val="1170"/>
              </a:lnSpc>
              <a:buNone/>
            </a:pPr>
            <a:r>
              <a:rPr lang="en-US" sz="975" dirty="0">
                <a:solidFill>
                  <a:srgbClr val="FFFFFF">
                    <a:alpha val="9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외벽 판넬</a:t>
            </a:r>
            <a:endParaRPr lang="en-US" sz="975" dirty="0"/>
          </a:p>
        </p:txBody>
      </p:sp>
      <p:sp>
        <p:nvSpPr>
          <p:cNvPr id="41" name="Text 32"/>
          <p:cNvSpPr/>
          <p:nvPr/>
        </p:nvSpPr>
        <p:spPr>
          <a:xfrm>
            <a:off x="8808690" y="5016847"/>
            <a:ext cx="1253579" cy="662880"/>
          </a:xfrm>
          <a:prstGeom prst="roundRect">
            <a:avLst>
              <a:gd name="adj" fmla="val 11495"/>
            </a:avLst>
          </a:prstGeom>
          <a:solidFill>
            <a:srgbClr val="C0504D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2" name="Text 33"/>
          <p:cNvSpPr/>
          <p:nvPr/>
        </p:nvSpPr>
        <p:spPr>
          <a:xfrm>
            <a:off x="8852026" y="5112097"/>
            <a:ext cx="1225296" cy="3108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175mm</a:t>
            </a:r>
            <a:endParaRPr lang="en-US" sz="1650" dirty="0"/>
          </a:p>
        </p:txBody>
      </p:sp>
      <p:sp>
        <p:nvSpPr>
          <p:cNvPr id="43" name="Text 34"/>
          <p:cNvSpPr/>
          <p:nvPr/>
        </p:nvSpPr>
        <p:spPr>
          <a:xfrm>
            <a:off x="8852240" y="5434013"/>
            <a:ext cx="1197864" cy="1554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ctr">
              <a:lnSpc>
                <a:spcPts val="1170"/>
              </a:lnSpc>
              <a:buNone/>
            </a:pPr>
            <a:r>
              <a:rPr lang="en-US" sz="975" dirty="0">
                <a:solidFill>
                  <a:srgbClr val="FFFFFF">
                    <a:alpha val="9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지붕 판넬</a:t>
            </a:r>
            <a:endParaRPr lang="en-US" sz="975" dirty="0"/>
          </a:p>
        </p:txBody>
      </p:sp>
      <p:sp>
        <p:nvSpPr>
          <p:cNvPr id="44" name="Text 35"/>
          <p:cNvSpPr/>
          <p:nvPr/>
        </p:nvSpPr>
        <p:spPr>
          <a:xfrm>
            <a:off x="10176570" y="5016847"/>
            <a:ext cx="1253430" cy="662880"/>
          </a:xfrm>
          <a:prstGeom prst="roundRect">
            <a:avLst>
              <a:gd name="adj" fmla="val 11495"/>
            </a:avLst>
          </a:prstGeom>
          <a:solidFill>
            <a:srgbClr val="C0504D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5" name="Text 36"/>
          <p:cNvSpPr/>
          <p:nvPr/>
        </p:nvSpPr>
        <p:spPr>
          <a:xfrm>
            <a:off x="10219831" y="5112097"/>
            <a:ext cx="1225296" cy="3108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245mm</a:t>
            </a:r>
            <a:endParaRPr lang="en-US" sz="1650" dirty="0"/>
          </a:p>
        </p:txBody>
      </p:sp>
      <p:sp>
        <p:nvSpPr>
          <p:cNvPr id="46" name="Text 37"/>
          <p:cNvSpPr/>
          <p:nvPr/>
        </p:nvSpPr>
        <p:spPr>
          <a:xfrm>
            <a:off x="10220045" y="5434013"/>
            <a:ext cx="1197864" cy="1554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ctr">
              <a:lnSpc>
                <a:spcPts val="1170"/>
              </a:lnSpc>
              <a:buNone/>
            </a:pPr>
            <a:r>
              <a:rPr lang="en-US" sz="975" dirty="0">
                <a:solidFill>
                  <a:srgbClr val="FFFFFF">
                    <a:alpha val="9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KCC 창호</a:t>
            </a:r>
            <a:endParaRPr lang="en-US" sz="975" dirty="0"/>
          </a:p>
        </p:txBody>
      </p:sp>
      <p:pic>
        <p:nvPicPr>
          <p:cNvPr id="48" name="그림 4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3559419"/>
            <a:ext cx="1511925" cy="986204"/>
          </a:xfrm>
          <a:prstGeom prst="rect">
            <a:avLst/>
          </a:prstGeom>
        </p:spPr>
      </p:pic>
      <p:pic>
        <p:nvPicPr>
          <p:cNvPr id="49" name="그림 4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759" y="3559419"/>
            <a:ext cx="1525084" cy="939953"/>
          </a:xfrm>
          <a:prstGeom prst="rect">
            <a:avLst/>
          </a:prstGeom>
        </p:spPr>
      </p:pic>
      <p:pic>
        <p:nvPicPr>
          <p:cNvPr id="50" name="그림 4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045" y="3538857"/>
            <a:ext cx="1742198" cy="981075"/>
          </a:xfrm>
          <a:prstGeom prst="rect">
            <a:avLst/>
          </a:prstGeom>
        </p:spPr>
      </p:pic>
      <p:pic>
        <p:nvPicPr>
          <p:cNvPr id="51" name="그림 5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829" y="3538857"/>
            <a:ext cx="1512408" cy="963726"/>
          </a:xfrm>
          <a:prstGeom prst="rect">
            <a:avLst/>
          </a:prstGeom>
        </p:spPr>
      </p:pic>
      <p:pic>
        <p:nvPicPr>
          <p:cNvPr id="52" name="그림 5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786" y="3481922"/>
            <a:ext cx="1434814" cy="1076110"/>
          </a:xfrm>
          <a:prstGeom prst="rect">
            <a:avLst/>
          </a:prstGeom>
        </p:spPr>
      </p:pic>
      <p:pic>
        <p:nvPicPr>
          <p:cNvPr id="53" name="그림 5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052" y="3538857"/>
            <a:ext cx="1435128" cy="981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DFC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CF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CF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6324600" y="1169194"/>
            <a:ext cx="5349240" cy="8686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3420"/>
              </a:lnSpc>
              <a:buNone/>
            </a:pPr>
            <a:r>
              <a:rPr lang="en-US" sz="2850" b="1" dirty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건강을 담은 황토와 </a:t>
            </a:r>
            <a:r>
              <a:rPr lang="en-US" sz="2850" b="1" dirty="0" err="1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원목의</a:t>
            </a:r>
            <a:r>
              <a:rPr lang="en-US" sz="2850" b="1" dirty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</a:t>
            </a:r>
            <a:r>
              <a:rPr lang="ko-KR" altLang="en-US" sz="2850" b="1" dirty="0" smtClean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실</a:t>
            </a:r>
            <a:r>
              <a:rPr lang="ko-KR" altLang="en-US" sz="2850" b="1" dirty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내</a:t>
            </a:r>
            <a:r>
              <a:rPr lang="en-US" sz="2850" b="1" dirty="0" smtClean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</a:t>
            </a:r>
          </a:p>
        </p:txBody>
      </p:sp>
      <p:sp>
        <p:nvSpPr>
          <p:cNvPr id="6" name="Text 3"/>
          <p:cNvSpPr/>
          <p:nvPr/>
        </p:nvSpPr>
        <p:spPr>
          <a:xfrm>
            <a:off x="6324600" y="2265462"/>
            <a:ext cx="5413248" cy="2834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천연 소재의 </a:t>
            </a:r>
            <a:r>
              <a:rPr lang="en-US" sz="1500" b="1" dirty="0" err="1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건강한</a:t>
            </a:r>
            <a:r>
              <a:rPr lang="en-US" sz="1500" b="1" dirty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</a:t>
            </a:r>
            <a:r>
              <a:rPr lang="en-US" sz="1500" b="1" dirty="0" err="1" smtClean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실내</a:t>
            </a:r>
            <a:r>
              <a:rPr lang="en-US" sz="1500" b="1" dirty="0" smtClean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: </a:t>
            </a:r>
            <a:r>
              <a:rPr lang="ko-KR" altLang="en-US" sz="1500" b="1" dirty="0" err="1" smtClean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범서읍</a:t>
            </a:r>
            <a:r>
              <a:rPr lang="ko-KR" altLang="en-US" sz="1500" b="1" dirty="0" smtClean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</a:t>
            </a:r>
            <a:r>
              <a:rPr lang="ko-KR" altLang="en-US" sz="1500" b="1" dirty="0" err="1" smtClean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척과리</a:t>
            </a:r>
            <a:r>
              <a:rPr lang="en-US" altLang="ko-KR" sz="1500" b="1" dirty="0" smtClean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.</a:t>
            </a:r>
            <a:r>
              <a:rPr lang="ko-KR" altLang="en-US" sz="1500" b="1" dirty="0" smtClean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입주 </a:t>
            </a:r>
            <a:r>
              <a:rPr lang="en-US" altLang="ko-KR" sz="1500" b="1" dirty="0" smtClean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15</a:t>
            </a:r>
            <a:r>
              <a:rPr lang="ko-KR" altLang="en-US" sz="1500" b="1" dirty="0" smtClean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년 </a:t>
            </a:r>
            <a:r>
              <a:rPr lang="ko-KR" altLang="en-US" sz="1500" b="1" dirty="0" smtClean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된</a:t>
            </a:r>
            <a:r>
              <a:rPr lang="ko-KR" altLang="en-US" sz="1500" b="1" dirty="0" smtClean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</a:t>
            </a:r>
            <a:r>
              <a:rPr lang="ko-KR" altLang="en-US" sz="1500" b="1" dirty="0" smtClean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주택 방문 가능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 rot="2700000">
            <a:off x="6324600" y="2694087"/>
            <a:ext cx="95250" cy="95250"/>
          </a:xfrm>
          <a:prstGeom prst="roundRect">
            <a:avLst>
              <a:gd name="adj" fmla="val 20000"/>
            </a:avLst>
          </a:prstGeom>
          <a:solidFill>
            <a:srgbClr val="4A3728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6534150" y="2636937"/>
            <a:ext cx="5093208" cy="49377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내벽 150mm 황토벽돌과 편백 루바 시공으로 </a:t>
            </a:r>
            <a:r>
              <a:rPr lang="en-US" sz="1275" dirty="0" err="1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탁월한</a:t>
            </a:r>
            <a:r>
              <a:rPr lang="en-US" sz="1275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</a:t>
            </a:r>
            <a:r>
              <a:rPr lang="ko-KR" altLang="en-US" sz="1275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온</a:t>
            </a:r>
            <a:r>
              <a:rPr lang="en-US" sz="1275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도 </a:t>
            </a:r>
            <a:r>
              <a:rPr lang="ko-KR" altLang="en-US" sz="1275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습도</a:t>
            </a:r>
            <a:r>
              <a:rPr lang="en-US" sz="1275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</a:t>
            </a:r>
            <a:r>
              <a:rPr lang="en-US" sz="1275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조절 기능을 제공합니다.</a:t>
            </a:r>
            <a:endParaRPr lang="en-US" sz="1275" dirty="0"/>
          </a:p>
        </p:txBody>
      </p:sp>
      <p:sp>
        <p:nvSpPr>
          <p:cNvPr id="9" name="Text 6"/>
          <p:cNvSpPr/>
          <p:nvPr/>
        </p:nvSpPr>
        <p:spPr>
          <a:xfrm>
            <a:off x="6324600" y="3370362"/>
            <a:ext cx="5413248" cy="2834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8B45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고전미와 편안함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 rot="2700000">
            <a:off x="6324600" y="3798987"/>
            <a:ext cx="95250" cy="95250"/>
          </a:xfrm>
          <a:prstGeom prst="roundRect">
            <a:avLst>
              <a:gd name="adj" fmla="val 20000"/>
            </a:avLst>
          </a:prstGeom>
          <a:solidFill>
            <a:srgbClr val="8B4513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6534150" y="3741837"/>
            <a:ext cx="5093208" cy="49377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원목 보와 서까래를 활용한 고전적이고 심리적 안정감을 주는 </a:t>
            </a:r>
            <a:r>
              <a:rPr lang="en-US" sz="1275" dirty="0" err="1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인테리어를</a:t>
            </a:r>
            <a:r>
              <a:rPr lang="en-US" sz="1275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</a:t>
            </a:r>
            <a:endParaRPr lang="en-US" sz="1275" dirty="0" smtClean="0">
              <a:solidFill>
                <a:srgbClr val="212529"/>
              </a:solidFill>
              <a:latin typeface="Noto Sans KR" pitchFamily="34" charset="0"/>
              <a:ea typeface="Noto Sans KR" pitchFamily="34" charset="-122"/>
              <a:cs typeface="Noto Sans KR" pitchFamily="34" charset="-120"/>
            </a:endParaRPr>
          </a:p>
          <a:p>
            <a:pPr marL="0" indent="0" algn="l">
              <a:lnSpc>
                <a:spcPts val="1913"/>
              </a:lnSpc>
              <a:buNone/>
            </a:pPr>
            <a:r>
              <a:rPr lang="en-US" sz="1275" dirty="0" err="1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완성합니다</a:t>
            </a:r>
            <a:r>
              <a:rPr lang="en-US" sz="1275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.</a:t>
            </a:r>
            <a:endParaRPr lang="en-US" sz="1275" dirty="0"/>
          </a:p>
        </p:txBody>
      </p:sp>
      <p:sp>
        <p:nvSpPr>
          <p:cNvPr id="12" name="Text 9"/>
          <p:cNvSpPr/>
          <p:nvPr/>
        </p:nvSpPr>
        <p:spPr>
          <a:xfrm>
            <a:off x="6324600" y="4475262"/>
            <a:ext cx="5413248" cy="2834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C050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전통 구들 및 프리미엄 사양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 rot="2700000">
            <a:off x="6324600" y="4903887"/>
            <a:ext cx="95250" cy="95250"/>
          </a:xfrm>
          <a:prstGeom prst="roundRect">
            <a:avLst>
              <a:gd name="adj" fmla="val 20000"/>
            </a:avLst>
          </a:prstGeom>
          <a:solidFill>
            <a:srgbClr val="C0504D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11"/>
          <p:cNvSpPr/>
          <p:nvPr/>
        </p:nvSpPr>
        <p:spPr>
          <a:xfrm>
            <a:off x="6534150" y="4846737"/>
            <a:ext cx="5093208" cy="49377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50mm 화산석 구들장을 사용한 황토구들방과 아궁이 시스템을 구현합니다.</a:t>
            </a:r>
            <a:endParaRPr lang="en-US" sz="1275" dirty="0"/>
          </a:p>
        </p:txBody>
      </p:sp>
      <p:sp>
        <p:nvSpPr>
          <p:cNvPr id="15" name="Text 12"/>
          <p:cNvSpPr/>
          <p:nvPr/>
        </p:nvSpPr>
        <p:spPr>
          <a:xfrm rot="2700000">
            <a:off x="6324600" y="5446812"/>
            <a:ext cx="95250" cy="95250"/>
          </a:xfrm>
          <a:prstGeom prst="roundRect">
            <a:avLst>
              <a:gd name="adj" fmla="val 20000"/>
            </a:avLst>
          </a:prstGeom>
          <a:solidFill>
            <a:srgbClr val="C0504D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3"/>
          <p:cNvSpPr/>
          <p:nvPr/>
        </p:nvSpPr>
        <p:spPr>
          <a:xfrm>
            <a:off x="6534150" y="5387280"/>
            <a:ext cx="5129784" cy="2560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3중 연동 중문 및 고품격 현관문을 기본으로 포함하여 품격을 높였습니다.</a:t>
            </a:r>
            <a:endParaRPr lang="en-US" sz="1275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45" y="1297211"/>
            <a:ext cx="5003555" cy="43461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CF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43281" y="647700"/>
            <a:ext cx="11622024" cy="6675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ctr">
              <a:lnSpc>
                <a:spcPts val="4320"/>
              </a:lnSpc>
              <a:buNone/>
            </a:pPr>
            <a:r>
              <a:rPr lang="en-US" sz="3600" b="1" dirty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합리적인 건축 비용 및 옵션 안내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422079" y="1635823"/>
            <a:ext cx="6103590" cy="695325"/>
          </a:xfrm>
          <a:prstGeom prst="roundRect">
            <a:avLst>
              <a:gd name="adj" fmla="val 10959"/>
            </a:avLst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5" name="Image 0" descr="image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47750" y="1847850"/>
            <a:ext cx="171450" cy="2286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62075" y="1811610"/>
            <a:ext cx="5138928" cy="2926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280"/>
              </a:lnSpc>
              <a:buNone/>
            </a:pPr>
            <a:r>
              <a:rPr lang="en-US" sz="1600" b="1" dirty="0">
                <a:solidFill>
                  <a:srgbClr val="8B45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기본 건축 비용:</a:t>
            </a:r>
            <a:r>
              <a:rPr lang="en-US" sz="1600" b="1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단층 30평 기준 평당 680만원 (30평 이상 시공 가능)</a:t>
            </a:r>
            <a:endParaRPr lang="en-US" sz="1600" b="1" dirty="0"/>
          </a:p>
        </p:txBody>
      </p:sp>
      <p:sp>
        <p:nvSpPr>
          <p:cNvPr id="7" name="Text 4"/>
          <p:cNvSpPr/>
          <p:nvPr/>
        </p:nvSpPr>
        <p:spPr>
          <a:xfrm>
            <a:off x="857250" y="2543175"/>
            <a:ext cx="6103590" cy="695325"/>
          </a:xfrm>
          <a:prstGeom prst="roundRect">
            <a:avLst>
              <a:gd name="adj" fmla="val 10959"/>
            </a:avLst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8" name="Image 1" descr="image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42530" y="2872715"/>
            <a:ext cx="228600" cy="22860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14005" y="2726505"/>
            <a:ext cx="5340096" cy="502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 fontScale="25000" lnSpcReduction="20000"/>
          </a:bodyPr>
          <a:lstStyle/>
          <a:p>
            <a:pPr marL="0" indent="0" algn="l">
              <a:lnSpc>
                <a:spcPts val="2280"/>
              </a:lnSpc>
              <a:buNone/>
            </a:pPr>
            <a:r>
              <a:rPr lang="en-US" sz="6400" b="1" dirty="0">
                <a:solidFill>
                  <a:srgbClr val="8B45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추가 옵션:</a:t>
            </a:r>
            <a:r>
              <a:rPr lang="en-US" sz="6400" b="1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</a:t>
            </a:r>
            <a:r>
              <a:rPr lang="en-US" sz="6400" b="1" dirty="0" err="1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외장</a:t>
            </a:r>
            <a:r>
              <a:rPr lang="en-US" sz="6400" b="1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</a:t>
            </a:r>
            <a:r>
              <a:rPr lang="en-US" sz="6400" b="1" dirty="0" err="1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청고벽돌</a:t>
            </a:r>
            <a:r>
              <a:rPr lang="en-US" sz="6400" b="1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,</a:t>
            </a:r>
            <a:r>
              <a:rPr lang="ko-KR" altLang="en-US" sz="6400" b="1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단열</a:t>
            </a:r>
            <a:r>
              <a:rPr lang="en-US" altLang="ko-KR" sz="6400" b="1" dirty="0" err="1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alc</a:t>
            </a:r>
            <a:r>
              <a:rPr lang="ko-KR" altLang="en-US" sz="6400" b="1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벽돌</a:t>
            </a:r>
            <a:r>
              <a:rPr lang="en-US" sz="6400" b="1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,</a:t>
            </a:r>
            <a:r>
              <a:rPr lang="ko-KR" altLang="en-US" sz="6400" b="1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점토기와</a:t>
            </a:r>
            <a:r>
              <a:rPr lang="en-US" sz="6400" b="1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 </a:t>
            </a:r>
            <a:r>
              <a:rPr lang="en-US" sz="6400" b="1" dirty="0" err="1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선택시</a:t>
            </a:r>
            <a:r>
              <a:rPr lang="en-US" sz="6400" b="1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</a:t>
            </a:r>
            <a:r>
              <a:rPr lang="ko-KR" altLang="en-US" sz="6400" b="1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협의</a:t>
            </a:r>
            <a:endParaRPr lang="en-US" sz="6400" b="1" dirty="0" smtClean="0">
              <a:solidFill>
                <a:srgbClr val="212529"/>
              </a:solidFill>
              <a:latin typeface="Noto Sans KR" pitchFamily="34" charset="0"/>
              <a:ea typeface="Noto Sans KR" pitchFamily="34" charset="-122"/>
              <a:cs typeface="Noto Sans KR" pitchFamily="34" charset="-120"/>
            </a:endParaRPr>
          </a:p>
          <a:p>
            <a:pPr marL="0" indent="0" algn="l">
              <a:lnSpc>
                <a:spcPts val="2280"/>
              </a:lnSpc>
              <a:buNone/>
            </a:pPr>
            <a:r>
              <a:rPr lang="en-US" sz="6400" b="1" dirty="0" smtClean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                 </a:t>
            </a:r>
            <a:endParaRPr lang="en-US" sz="6400" b="1" dirty="0"/>
          </a:p>
        </p:txBody>
      </p:sp>
      <p:sp>
        <p:nvSpPr>
          <p:cNvPr id="10" name="Text 6"/>
          <p:cNvSpPr/>
          <p:nvPr/>
        </p:nvSpPr>
        <p:spPr>
          <a:xfrm>
            <a:off x="857250" y="3467100"/>
            <a:ext cx="6103590" cy="695325"/>
          </a:xfrm>
          <a:prstGeom prst="roundRect">
            <a:avLst>
              <a:gd name="adj" fmla="val 10959"/>
            </a:avLst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1" name="Image 2" descr="image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57250" y="3709555"/>
            <a:ext cx="257175" cy="22860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185573" y="3687711"/>
            <a:ext cx="5340096" cy="2926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280"/>
              </a:lnSpc>
              <a:buNone/>
            </a:pPr>
            <a:r>
              <a:rPr lang="en-US" sz="1600" dirty="0">
                <a:solidFill>
                  <a:srgbClr val="8B45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맞춤형 지원:</a:t>
            </a:r>
            <a:r>
              <a:rPr lang="en-US" sz="1600" dirty="0">
                <a:solidFill>
                  <a:srgbClr val="2125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풍수지리 입지 분석부터 평면 설계까지 원스톱 서비스 제공</a:t>
            </a:r>
            <a:endParaRPr lang="en-US" sz="1600" dirty="0"/>
          </a:p>
        </p:txBody>
      </p:sp>
      <p:sp>
        <p:nvSpPr>
          <p:cNvPr id="13" name="Text 8"/>
          <p:cNvSpPr/>
          <p:nvPr/>
        </p:nvSpPr>
        <p:spPr>
          <a:xfrm>
            <a:off x="857250" y="5505450"/>
            <a:ext cx="6103590" cy="704850"/>
          </a:xfrm>
          <a:prstGeom prst="rect">
            <a:avLst/>
          </a:prstGeom>
          <a:solidFill>
            <a:srgbClr val="F5E6D3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Shape 9"/>
          <p:cNvSpPr/>
          <p:nvPr/>
        </p:nvSpPr>
        <p:spPr>
          <a:xfrm>
            <a:off x="857250" y="5505450"/>
            <a:ext cx="0" cy="704850"/>
          </a:xfrm>
          <a:prstGeom prst="line">
            <a:avLst/>
          </a:prstGeom>
          <a:noFill/>
          <a:ln w="47625">
            <a:solidFill>
              <a:srgbClr val="8B4513"/>
            </a:solidFill>
            <a:prstDash val="solid"/>
          </a:ln>
        </p:spPr>
      </p:sp>
      <p:pic>
        <p:nvPicPr>
          <p:cNvPr id="15" name="Image 3" descr="image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133475" y="5762625"/>
            <a:ext cx="171450" cy="17145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381125" y="5734050"/>
            <a:ext cx="5504688" cy="2560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문의: 010-2558-0082 |  www.04damoa.co.kr</a:t>
            </a:r>
            <a:endParaRPr lang="en-US" sz="1350" dirty="0"/>
          </a:p>
        </p:txBody>
      </p:sp>
      <p:pic>
        <p:nvPicPr>
          <p:cNvPr id="17" name="Image 4" descr="image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267075" y="5762625"/>
            <a:ext cx="171450" cy="171450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7265640" y="1619250"/>
            <a:ext cx="4069110" cy="4591050"/>
          </a:xfrm>
          <a:prstGeom prst="roundRect">
            <a:avLst>
              <a:gd name="adj" fmla="val 2809"/>
            </a:avLst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" name="Text 12"/>
          <p:cNvSpPr/>
          <p:nvPr/>
        </p:nvSpPr>
        <p:spPr>
          <a:xfrm>
            <a:off x="7456140" y="1809750"/>
            <a:ext cx="3688110" cy="342900"/>
          </a:xfrm>
          <a:prstGeom prst="rect">
            <a:avLst/>
          </a:prstGeom>
          <a:solidFill>
            <a:srgbClr val="8B4513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Text 13"/>
          <p:cNvSpPr/>
          <p:nvPr/>
        </p:nvSpPr>
        <p:spPr>
          <a:xfrm>
            <a:off x="7189441" y="1809750"/>
            <a:ext cx="4463610" cy="347472"/>
          </a:xfrm>
          <a:prstGeom prst="rect">
            <a:avLst/>
          </a:prstGeom>
          <a:noFill/>
          <a:ln/>
        </p:spPr>
        <p:txBody>
          <a:bodyPr vert="horz" wrap="square" lIns="0" tIns="57150" rIns="0" bIns="57150" rtlCol="0" anchor="t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하이브리드 주택 시공 예시</a:t>
            </a:r>
            <a:endParaRPr lang="en-US" sz="1200" dirty="0"/>
          </a:p>
        </p:txBody>
      </p:sp>
      <p:sp>
        <p:nvSpPr>
          <p:cNvPr id="21" name="Text 14"/>
          <p:cNvSpPr/>
          <p:nvPr/>
        </p:nvSpPr>
        <p:spPr>
          <a:xfrm>
            <a:off x="7456140" y="2305050"/>
            <a:ext cx="3688110" cy="3362325"/>
          </a:xfrm>
          <a:prstGeom prst="roundRect">
            <a:avLst>
              <a:gd name="adj" fmla="val 2266"/>
            </a:avLst>
          </a:prstGeom>
          <a:solidFill>
            <a:srgbClr val="F3F4F6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3" name="Text 15"/>
          <p:cNvSpPr/>
          <p:nvPr/>
        </p:nvSpPr>
        <p:spPr>
          <a:xfrm>
            <a:off x="7419889" y="5819775"/>
            <a:ext cx="3803904" cy="2011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4A3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건축주 라이프스타일에 맞춘 프리미엄 시공 솔루션</a:t>
            </a:r>
            <a:endParaRPr lang="en-US" sz="1125" dirty="0"/>
          </a:p>
        </p:txBody>
      </p:sp>
      <p:pic>
        <p:nvPicPr>
          <p:cNvPr id="24" name="그림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96" y="4169310"/>
            <a:ext cx="2520603" cy="1480801"/>
          </a:xfrm>
          <a:prstGeom prst="rect">
            <a:avLst/>
          </a:prstGeom>
        </p:spPr>
      </p:pic>
      <p:pic>
        <p:nvPicPr>
          <p:cNvPr id="25" name="그림 2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889" y="2200611"/>
            <a:ext cx="3914861" cy="3466764"/>
          </a:xfrm>
          <a:prstGeom prst="rect">
            <a:avLst/>
          </a:prstGeom>
        </p:spPr>
      </p:pic>
      <p:pic>
        <p:nvPicPr>
          <p:cNvPr id="27" name="그림 2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632" y="4162425"/>
            <a:ext cx="1660220" cy="1480802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4475" y="4162425"/>
            <a:ext cx="1856365" cy="14876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421</Words>
  <Application>Microsoft Office PowerPoint</Application>
  <PresentationFormat>사용자 지정</PresentationFormat>
  <Paragraphs>68</Paragraphs>
  <Slides>6</Slides>
  <Notes>6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百度文库 v1.0.0</dc:creator>
  <cp:lastModifiedBy>Windows 사용자</cp:lastModifiedBy>
  <cp:revision>21</cp:revision>
  <dcterms:created xsi:type="dcterms:W3CDTF">2026-07-05T05:20:39Z</dcterms:created>
  <dcterms:modified xsi:type="dcterms:W3CDTF">2026-07-05T08:52:59Z</dcterms:modified>
</cp:coreProperties>
</file>