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7" r:id="rId2"/>
    <p:sldId id="256" r:id="rId3"/>
    <p:sldId id="259" r:id="rId4"/>
    <p:sldId id="258" r:id="rId5"/>
    <p:sldId id="260" r:id="rId6"/>
    <p:sldId id="261" r:id="rId7"/>
    <p:sldId id="262" r:id="rId8"/>
    <p:sldId id="263" r:id="rId9"/>
    <p:sldId id="265" r:id="rId10"/>
    <p:sldId id="264" r:id="rId11"/>
  </p:sldIdLst>
  <p:sldSz cx="12192000" cy="6858000"/>
  <p:notesSz cx="6858000" cy="9144000"/>
  <p:embeddedFontLst>
    <p:embeddedFont>
      <p:font typeface="맑은 고딕" panose="020B0503020000020004" pitchFamily="50" charset="-127"/>
      <p:regular r:id="rId12"/>
      <p:bold r:id="rId13"/>
    </p:embeddedFont>
    <p:embeddedFont>
      <p:font typeface="Pretendard Variable" pitchFamily="2" charset="-127"/>
      <p:regular r:id="rId14"/>
      <p:bold r:id="rId15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314BA"/>
    <a:srgbClr val="FFF9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2905" autoAdjust="0"/>
    <p:restoredTop sz="95320" autoAdjust="0"/>
  </p:normalViewPr>
  <p:slideViewPr>
    <p:cSldViewPr snapToGrid="0">
      <p:cViewPr varScale="1">
        <p:scale>
          <a:sx n="84" d="100"/>
          <a:sy n="84" d="100"/>
        </p:scale>
        <p:origin x="677" y="77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EB4D5-8D57-4731-A51B-926FEBE58432}" type="datetimeFigureOut">
              <a:rPr lang="ko-KR" altLang="en-US" smtClean="0"/>
              <a:t>2022-01-03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A4F080-CA21-45AC-83F6-94CA58D1526F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9024156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EB4D5-8D57-4731-A51B-926FEBE58432}" type="datetimeFigureOut">
              <a:rPr lang="ko-KR" altLang="en-US" smtClean="0"/>
              <a:t>2022-01-03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A4F080-CA21-45AC-83F6-94CA58D1526F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7341442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EB4D5-8D57-4731-A51B-926FEBE58432}" type="datetimeFigureOut">
              <a:rPr lang="ko-KR" altLang="en-US" smtClean="0"/>
              <a:t>2022-01-03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A4F080-CA21-45AC-83F6-94CA58D1526F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2881730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EB4D5-8D57-4731-A51B-926FEBE58432}" type="datetimeFigureOut">
              <a:rPr lang="ko-KR" altLang="en-US" smtClean="0"/>
              <a:t>2022-01-03</a:t>
            </a:fld>
            <a:endParaRPr lang="ko-KR" altLang="en-US" dirty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A4F080-CA21-45AC-83F6-94CA58D1526F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8640660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EB4D5-8D57-4731-A51B-926FEBE58432}" type="datetimeFigureOut">
              <a:rPr lang="ko-KR" altLang="en-US" smtClean="0"/>
              <a:t>2022-01-03</a:t>
            </a:fld>
            <a:endParaRPr lang="ko-KR" altLang="en-US" dirty="0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A4F080-CA21-45AC-83F6-94CA58D1526F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0162254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EB4D5-8D57-4731-A51B-926FEBE58432}" type="datetimeFigureOut">
              <a:rPr lang="ko-KR" altLang="en-US" smtClean="0"/>
              <a:t>2022-01-03</a:t>
            </a:fld>
            <a:endParaRPr lang="ko-KR" altLang="en-US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A4F080-CA21-45AC-83F6-94CA58D1526F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1293134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EB4D5-8D57-4731-A51B-926FEBE58432}" type="datetimeFigureOut">
              <a:rPr lang="ko-KR" altLang="en-US" smtClean="0"/>
              <a:t>2022-01-03</a:t>
            </a:fld>
            <a:endParaRPr lang="ko-KR" altLang="en-US" dirty="0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A4F080-CA21-45AC-83F6-94CA58D1526F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8587477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EB4D5-8D57-4731-A51B-926FEBE58432}" type="datetimeFigureOut">
              <a:rPr lang="ko-KR" altLang="en-US" smtClean="0"/>
              <a:t>2022-01-03</a:t>
            </a:fld>
            <a:endParaRPr lang="ko-KR" altLang="en-US" dirty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A4F080-CA21-45AC-83F6-94CA58D1526F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608240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EB4D5-8D57-4731-A51B-926FEBE58432}" type="datetimeFigureOut">
              <a:rPr lang="ko-KR" altLang="en-US" smtClean="0"/>
              <a:t>2022-01-03</a:t>
            </a:fld>
            <a:endParaRPr lang="ko-KR" altLang="en-US" dirty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A4F080-CA21-45AC-83F6-94CA58D1526F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6578913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EB4D5-8D57-4731-A51B-926FEBE58432}" type="datetimeFigureOut">
              <a:rPr lang="ko-KR" altLang="en-US" smtClean="0"/>
              <a:t>2022-01-03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A4F080-CA21-45AC-83F6-94CA58D1526F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8377827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EB4D5-8D57-4731-A51B-926FEBE58432}" type="datetimeFigureOut">
              <a:rPr lang="ko-KR" altLang="en-US" smtClean="0"/>
              <a:t>2022-01-03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A4F080-CA21-45AC-83F6-94CA58D1526F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5592877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0EB4D5-8D57-4731-A51B-926FEBE58432}" type="datetimeFigureOut">
              <a:rPr lang="ko-KR" altLang="en-US" smtClean="0"/>
              <a:t>2022-01-03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A4F080-CA21-45AC-83F6-94CA58D1526F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9840537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0488" y="3171253"/>
            <a:ext cx="6845808" cy="1224085"/>
          </a:xfrm>
          <a:prstGeom prst="roundRect">
            <a:avLst>
              <a:gd name="adj" fmla="val 12776"/>
            </a:avLst>
          </a:prstGeom>
          <a:ln w="28575">
            <a:solidFill>
              <a:schemeClr val="bg1"/>
            </a:solidFill>
          </a:ln>
          <a:effectLst/>
        </p:spPr>
      </p:pic>
      <p:sp>
        <p:nvSpPr>
          <p:cNvPr id="22" name="TextBox 21"/>
          <p:cNvSpPr txBox="1"/>
          <p:nvPr/>
        </p:nvSpPr>
        <p:spPr>
          <a:xfrm>
            <a:off x="3605542" y="1778675"/>
            <a:ext cx="18501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dirty="0" smtClean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폰트 크기</a:t>
            </a:r>
            <a:endParaRPr lang="en-US" altLang="ko-KR" sz="2000" dirty="0" smtClean="0"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5" name="모서리가 둥근 직사각형 4"/>
          <p:cNvSpPr/>
          <p:nvPr/>
        </p:nvSpPr>
        <p:spPr>
          <a:xfrm>
            <a:off x="2432304" y="3328416"/>
            <a:ext cx="2505456" cy="384048"/>
          </a:xfrm>
          <a:prstGeom prst="roundRect">
            <a:avLst/>
          </a:prstGeom>
          <a:noFill/>
          <a:ln w="38100">
            <a:solidFill>
              <a:srgbClr val="C314B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23" name="그룹 22"/>
          <p:cNvGrpSpPr/>
          <p:nvPr/>
        </p:nvGrpSpPr>
        <p:grpSpPr>
          <a:xfrm rot="5400000">
            <a:off x="3960068" y="2749850"/>
            <a:ext cx="1141522" cy="118342"/>
            <a:chOff x="7884368" y="1827937"/>
            <a:chExt cx="1141522" cy="118342"/>
          </a:xfrm>
        </p:grpSpPr>
        <p:cxnSp>
          <p:nvCxnSpPr>
            <p:cNvPr id="24" name="직선 연결선 23"/>
            <p:cNvCxnSpPr/>
            <p:nvPr/>
          </p:nvCxnSpPr>
          <p:spPr>
            <a:xfrm>
              <a:off x="7884368" y="1887295"/>
              <a:ext cx="1082351" cy="0"/>
            </a:xfrm>
            <a:prstGeom prst="line">
              <a:avLst/>
            </a:prstGeom>
            <a:ln w="19050">
              <a:solidFill>
                <a:srgbClr val="C314BA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타원 24"/>
            <p:cNvSpPr/>
            <p:nvPr/>
          </p:nvSpPr>
          <p:spPr>
            <a:xfrm>
              <a:off x="8907548" y="1827937"/>
              <a:ext cx="118342" cy="118342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C314B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27" name="모서리가 둥근 직사각형 26"/>
          <p:cNvSpPr/>
          <p:nvPr/>
        </p:nvSpPr>
        <p:spPr>
          <a:xfrm>
            <a:off x="4370832" y="3886200"/>
            <a:ext cx="566928" cy="384048"/>
          </a:xfrm>
          <a:prstGeom prst="roundRect">
            <a:avLst/>
          </a:prstGeom>
          <a:noFill/>
          <a:ln w="38100">
            <a:solidFill>
              <a:srgbClr val="C314B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28" name="그룹 27"/>
          <p:cNvGrpSpPr/>
          <p:nvPr/>
        </p:nvGrpSpPr>
        <p:grpSpPr>
          <a:xfrm rot="16200000">
            <a:off x="4238508" y="4730442"/>
            <a:ext cx="1141522" cy="118342"/>
            <a:chOff x="7884368" y="1827937"/>
            <a:chExt cx="1141522" cy="118342"/>
          </a:xfrm>
        </p:grpSpPr>
        <p:cxnSp>
          <p:nvCxnSpPr>
            <p:cNvPr id="29" name="직선 연결선 28"/>
            <p:cNvCxnSpPr/>
            <p:nvPr/>
          </p:nvCxnSpPr>
          <p:spPr>
            <a:xfrm>
              <a:off x="7884368" y="1887295"/>
              <a:ext cx="1082351" cy="0"/>
            </a:xfrm>
            <a:prstGeom prst="line">
              <a:avLst/>
            </a:prstGeom>
            <a:ln w="19050">
              <a:solidFill>
                <a:srgbClr val="C314BA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타원 29"/>
            <p:cNvSpPr/>
            <p:nvPr/>
          </p:nvSpPr>
          <p:spPr>
            <a:xfrm>
              <a:off x="8907548" y="1827937"/>
              <a:ext cx="118342" cy="118342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C314B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31" name="TextBox 30"/>
          <p:cNvSpPr txBox="1"/>
          <p:nvPr/>
        </p:nvSpPr>
        <p:spPr>
          <a:xfrm>
            <a:off x="3099816" y="5436275"/>
            <a:ext cx="341890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dirty="0" smtClean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자간 </a:t>
            </a:r>
            <a:r>
              <a:rPr lang="en-US" altLang="ko-KR" sz="2000" dirty="0" smtClean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(</a:t>
            </a:r>
            <a:r>
              <a:rPr lang="ko-KR" altLang="en-US" sz="2000" dirty="0" smtClean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글자와 글자 사이 간격</a:t>
            </a:r>
            <a:r>
              <a:rPr lang="en-US" altLang="ko-KR" sz="2000" dirty="0" smtClean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)</a:t>
            </a:r>
          </a:p>
        </p:txBody>
      </p:sp>
      <p:sp>
        <p:nvSpPr>
          <p:cNvPr id="32" name="모서리가 둥근 직사각형 31"/>
          <p:cNvSpPr/>
          <p:nvPr/>
        </p:nvSpPr>
        <p:spPr>
          <a:xfrm>
            <a:off x="8577072" y="3328416"/>
            <a:ext cx="630936" cy="384048"/>
          </a:xfrm>
          <a:prstGeom prst="roundRect">
            <a:avLst/>
          </a:prstGeom>
          <a:noFill/>
          <a:ln w="38100">
            <a:solidFill>
              <a:srgbClr val="C314B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33" name="그룹 32"/>
          <p:cNvGrpSpPr/>
          <p:nvPr/>
        </p:nvGrpSpPr>
        <p:grpSpPr>
          <a:xfrm rot="5400000">
            <a:off x="8376620" y="2749850"/>
            <a:ext cx="1141522" cy="118342"/>
            <a:chOff x="7884368" y="1827937"/>
            <a:chExt cx="1141522" cy="118342"/>
          </a:xfrm>
        </p:grpSpPr>
        <p:cxnSp>
          <p:nvCxnSpPr>
            <p:cNvPr id="34" name="직선 연결선 33"/>
            <p:cNvCxnSpPr/>
            <p:nvPr/>
          </p:nvCxnSpPr>
          <p:spPr>
            <a:xfrm>
              <a:off x="7884368" y="1887295"/>
              <a:ext cx="1082351" cy="0"/>
            </a:xfrm>
            <a:prstGeom prst="line">
              <a:avLst/>
            </a:prstGeom>
            <a:ln w="19050">
              <a:solidFill>
                <a:srgbClr val="C314BA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타원 34"/>
            <p:cNvSpPr/>
            <p:nvPr/>
          </p:nvSpPr>
          <p:spPr>
            <a:xfrm>
              <a:off x="8907548" y="1827937"/>
              <a:ext cx="118342" cy="118342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C314B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36" name="TextBox 35"/>
          <p:cNvSpPr txBox="1"/>
          <p:nvPr/>
        </p:nvSpPr>
        <p:spPr>
          <a:xfrm>
            <a:off x="7205051" y="1778675"/>
            <a:ext cx="29905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dirty="0" smtClean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행간 </a:t>
            </a:r>
            <a:r>
              <a:rPr lang="en-US" altLang="ko-KR" sz="2000" dirty="0" smtClean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(</a:t>
            </a:r>
            <a:r>
              <a:rPr lang="ko-KR" altLang="en-US" sz="2000" dirty="0" smtClean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문단과 문단 사이 간격</a:t>
            </a:r>
            <a:r>
              <a:rPr lang="en-US" altLang="ko-KR" sz="2000" dirty="0" smtClean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)</a:t>
            </a:r>
          </a:p>
        </p:txBody>
      </p:sp>
      <p:sp>
        <p:nvSpPr>
          <p:cNvPr id="10" name="직사각형 9"/>
          <p:cNvSpPr/>
          <p:nvPr/>
        </p:nvSpPr>
        <p:spPr>
          <a:xfrm>
            <a:off x="335568" y="254246"/>
            <a:ext cx="413608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600" spc="-70" dirty="0"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PPT</a:t>
            </a:r>
            <a:r>
              <a:rPr lang="ko-KR" altLang="en-US" sz="1600" spc="-70" dirty="0"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에서 </a:t>
            </a:r>
            <a:r>
              <a:rPr lang="ko-KR" altLang="en-US" sz="1600" spc="-70" dirty="0" err="1"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타이포그래피</a:t>
            </a:r>
            <a:r>
              <a:rPr lang="ko-KR" altLang="en-US" sz="1600" spc="-70" dirty="0"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 잘 하는 </a:t>
            </a:r>
            <a:r>
              <a:rPr lang="ko-KR" altLang="en-US" sz="1600" spc="-70" dirty="0" smtClean="0"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방법 </a:t>
            </a:r>
            <a:r>
              <a:rPr lang="en-US" altLang="ko-KR" sz="1600" spc="-70" dirty="0" smtClean="0"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- </a:t>
            </a:r>
            <a:r>
              <a:rPr lang="ko-KR" altLang="en-US" sz="1600" spc="-70" dirty="0" smtClean="0"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명칭</a:t>
            </a:r>
            <a:endParaRPr lang="en-US" altLang="ko-KR" sz="1600" spc="-70" dirty="0">
              <a:latin typeface="Pretendard Variable" pitchFamily="2" charset="-127"/>
              <a:ea typeface="Pretendard Variable" pitchFamily="2" charset="-127"/>
              <a:cs typeface="Pretendard Variable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477731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62584" y="2075247"/>
            <a:ext cx="6921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dirty="0" smtClean="0"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또 다른 디자인으로 더 나은 세상을 꿈꾸는</a:t>
            </a:r>
            <a:endParaRPr lang="en-US" altLang="ko-KR" sz="3200" dirty="0" smtClean="0">
              <a:latin typeface="Pretendard Variable" pitchFamily="2" charset="-127"/>
              <a:ea typeface="Pretendard Variable" pitchFamily="2" charset="-127"/>
              <a:cs typeface="Pretendard Variable" pitchFamily="2" charset="-127"/>
            </a:endParaRPr>
          </a:p>
          <a:p>
            <a:r>
              <a:rPr lang="en-US" altLang="ko-KR" sz="3200" dirty="0" smtClean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We are another branding group</a:t>
            </a:r>
            <a:r>
              <a:rPr lang="en-US" altLang="ko-KR" sz="3200" dirty="0" smtClean="0">
                <a:solidFill>
                  <a:srgbClr val="C314BA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2584" y="3509176"/>
            <a:ext cx="60289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err="1" smtClean="0"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어나더는</a:t>
            </a:r>
            <a:r>
              <a:rPr lang="ko-KR" altLang="en-US" sz="2000" dirty="0" smtClean="0"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 비즈니스의 시작점에서 </a:t>
            </a:r>
            <a:r>
              <a:rPr lang="ko-KR" altLang="en-US" sz="2000" dirty="0" err="1" smtClean="0"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비젼과</a:t>
            </a:r>
            <a:r>
              <a:rPr lang="ko-KR" altLang="en-US" sz="2000" dirty="0" smtClean="0"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 방향을 제시하고</a:t>
            </a:r>
            <a:endParaRPr lang="en-US" altLang="ko-KR" sz="2000" dirty="0" smtClean="0">
              <a:latin typeface="Pretendard Variable" pitchFamily="2" charset="-127"/>
              <a:ea typeface="Pretendard Variable" pitchFamily="2" charset="-127"/>
              <a:cs typeface="Pretendard Variable" pitchFamily="2" charset="-127"/>
            </a:endParaRPr>
          </a:p>
          <a:p>
            <a:r>
              <a:rPr lang="ko-KR" altLang="en-US" sz="2000" dirty="0" smtClean="0"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이를 시각화하는 브랜드디자인 컨설팅 그룹입니다</a:t>
            </a:r>
            <a:r>
              <a:rPr lang="en-US" altLang="ko-KR" sz="2000" dirty="0" smtClean="0"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15074" y="2332214"/>
            <a:ext cx="23535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 smtClean="0"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32pt / </a:t>
            </a:r>
            <a:r>
              <a:rPr lang="ko-KR" altLang="en-US" sz="2400" dirty="0" smtClean="0"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표준 </a:t>
            </a:r>
            <a:r>
              <a:rPr lang="en-US" altLang="ko-KR" sz="2400" dirty="0" smtClean="0"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/ 1.0</a:t>
            </a:r>
          </a:p>
        </p:txBody>
      </p:sp>
      <p:grpSp>
        <p:nvGrpSpPr>
          <p:cNvPr id="13" name="그룹 12"/>
          <p:cNvGrpSpPr/>
          <p:nvPr/>
        </p:nvGrpSpPr>
        <p:grpSpPr>
          <a:xfrm>
            <a:off x="7783784" y="2518775"/>
            <a:ext cx="1141522" cy="118342"/>
            <a:chOff x="7884368" y="1818793"/>
            <a:chExt cx="1141522" cy="118342"/>
          </a:xfrm>
        </p:grpSpPr>
        <p:cxnSp>
          <p:nvCxnSpPr>
            <p:cNvPr id="11" name="직선 연결선 10"/>
            <p:cNvCxnSpPr/>
            <p:nvPr/>
          </p:nvCxnSpPr>
          <p:spPr>
            <a:xfrm>
              <a:off x="7884368" y="1887295"/>
              <a:ext cx="1082351" cy="0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타원 11"/>
            <p:cNvSpPr/>
            <p:nvPr/>
          </p:nvSpPr>
          <p:spPr>
            <a:xfrm>
              <a:off x="8907548" y="1818793"/>
              <a:ext cx="118342" cy="118342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9115074" y="3687899"/>
            <a:ext cx="23535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 smtClean="0"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20pt / </a:t>
            </a:r>
            <a:r>
              <a:rPr lang="ko-KR" altLang="en-US" sz="2400" dirty="0" smtClean="0"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표준 </a:t>
            </a:r>
            <a:r>
              <a:rPr lang="en-US" altLang="ko-KR" sz="2400" dirty="0" smtClean="0"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/ 1.0</a:t>
            </a:r>
          </a:p>
        </p:txBody>
      </p:sp>
      <p:grpSp>
        <p:nvGrpSpPr>
          <p:cNvPr id="15" name="그룹 14"/>
          <p:cNvGrpSpPr/>
          <p:nvPr/>
        </p:nvGrpSpPr>
        <p:grpSpPr>
          <a:xfrm>
            <a:off x="7783784" y="3865503"/>
            <a:ext cx="1141522" cy="118342"/>
            <a:chOff x="7884368" y="1818793"/>
            <a:chExt cx="1141522" cy="118342"/>
          </a:xfrm>
        </p:grpSpPr>
        <p:cxnSp>
          <p:nvCxnSpPr>
            <p:cNvPr id="16" name="직선 연결선 15"/>
            <p:cNvCxnSpPr/>
            <p:nvPr/>
          </p:nvCxnSpPr>
          <p:spPr>
            <a:xfrm>
              <a:off x="7884368" y="1887295"/>
              <a:ext cx="1082351" cy="0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타원 16"/>
            <p:cNvSpPr/>
            <p:nvPr/>
          </p:nvSpPr>
          <p:spPr>
            <a:xfrm>
              <a:off x="8907548" y="1818793"/>
              <a:ext cx="118342" cy="118342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25" name="직사각형 24"/>
          <p:cNvSpPr/>
          <p:nvPr/>
        </p:nvSpPr>
        <p:spPr>
          <a:xfrm>
            <a:off x="335568" y="254246"/>
            <a:ext cx="430958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600" spc="-70" dirty="0"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PPT</a:t>
            </a:r>
            <a:r>
              <a:rPr lang="ko-KR" altLang="en-US" sz="1600" spc="-70" dirty="0"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에서 </a:t>
            </a:r>
            <a:r>
              <a:rPr lang="ko-KR" altLang="en-US" sz="1600" spc="-70" dirty="0" err="1"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타이포그래피</a:t>
            </a:r>
            <a:r>
              <a:rPr lang="ko-KR" altLang="en-US" sz="1600" spc="-70" dirty="0"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 잘 하는 </a:t>
            </a:r>
            <a:r>
              <a:rPr lang="ko-KR" altLang="en-US" sz="1600" spc="-70" dirty="0" smtClean="0"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방법 </a:t>
            </a:r>
            <a:r>
              <a:rPr lang="en-US" altLang="ko-KR" sz="1600" spc="-70" dirty="0" smtClean="0"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– </a:t>
            </a:r>
            <a:r>
              <a:rPr lang="ko-KR" altLang="en-US" sz="1600" spc="-70" dirty="0" smtClean="0"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명칭</a:t>
            </a:r>
            <a:r>
              <a:rPr lang="en-US" altLang="ko-KR" sz="1600" spc="-70" dirty="0" smtClean="0"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(</a:t>
            </a:r>
            <a:r>
              <a:rPr lang="ko-KR" altLang="en-US" sz="1600" spc="-70" dirty="0" smtClean="0"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예시</a:t>
            </a:r>
            <a:r>
              <a:rPr lang="en-US" altLang="ko-KR" sz="1600" spc="-70" dirty="0" smtClean="0"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)</a:t>
            </a:r>
            <a:endParaRPr lang="en-US" altLang="ko-KR" sz="1600" spc="-70" dirty="0">
              <a:latin typeface="Pretendard Variable" pitchFamily="2" charset="-127"/>
              <a:ea typeface="Pretendard Variable" pitchFamily="2" charset="-127"/>
              <a:cs typeface="Pretendard Variable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160267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/>
      <p:bldP spid="9" grpId="0"/>
      <p:bldP spid="1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941832" y="1898769"/>
            <a:ext cx="6921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spc="-150" dirty="0" smtClean="0"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또 다른 디자인으로 더 나은 세상을 꿈꾸는</a:t>
            </a:r>
            <a:endParaRPr lang="en-US" altLang="ko-KR" sz="2400" spc="-150" dirty="0" smtClean="0">
              <a:latin typeface="Pretendard Variable" pitchFamily="2" charset="-127"/>
              <a:ea typeface="Pretendard Variable" pitchFamily="2" charset="-127"/>
              <a:cs typeface="Pretendard Variable" pitchFamily="2" charset="-127"/>
            </a:endParaRPr>
          </a:p>
          <a:p>
            <a:r>
              <a:rPr lang="ko-KR" altLang="en-US" sz="2400" spc="-150" dirty="0" smtClean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브랜드 컨설팅 그룹 </a:t>
            </a:r>
            <a:r>
              <a:rPr lang="en-US" altLang="ko-KR" sz="2400" spc="-150" dirty="0" err="1" smtClean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an.other</a:t>
            </a:r>
            <a:endParaRPr lang="en-US" altLang="ko-KR" sz="2400" spc="-150" dirty="0" smtClean="0"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105931" y="1966428"/>
            <a:ext cx="215033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smtClean="0"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자간 </a:t>
            </a:r>
            <a:r>
              <a:rPr lang="en-US" altLang="ko-KR" sz="2000" dirty="0" smtClean="0"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-</a:t>
            </a:r>
            <a:r>
              <a:rPr lang="ko-KR" altLang="en-US" sz="2000" dirty="0" smtClean="0"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 좁게</a:t>
            </a:r>
            <a:endParaRPr lang="en-US" altLang="ko-KR" sz="2000" dirty="0" smtClean="0">
              <a:latin typeface="Pretendard Variable" pitchFamily="2" charset="-127"/>
              <a:ea typeface="Pretendard Variable" pitchFamily="2" charset="-127"/>
              <a:cs typeface="Pretendard Variable" pitchFamily="2" charset="-127"/>
            </a:endParaRPr>
          </a:p>
        </p:txBody>
      </p:sp>
      <p:grpSp>
        <p:nvGrpSpPr>
          <p:cNvPr id="13" name="그룹 12"/>
          <p:cNvGrpSpPr/>
          <p:nvPr/>
        </p:nvGrpSpPr>
        <p:grpSpPr>
          <a:xfrm>
            <a:off x="7774640" y="2098125"/>
            <a:ext cx="1141522" cy="118342"/>
            <a:chOff x="7884368" y="1818793"/>
            <a:chExt cx="1141522" cy="118342"/>
          </a:xfrm>
        </p:grpSpPr>
        <p:cxnSp>
          <p:nvCxnSpPr>
            <p:cNvPr id="11" name="직선 연결선 10"/>
            <p:cNvCxnSpPr/>
            <p:nvPr/>
          </p:nvCxnSpPr>
          <p:spPr>
            <a:xfrm>
              <a:off x="7884368" y="1887295"/>
              <a:ext cx="1082351" cy="0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타원 11"/>
            <p:cNvSpPr/>
            <p:nvPr/>
          </p:nvSpPr>
          <p:spPr>
            <a:xfrm>
              <a:off x="8907548" y="1818793"/>
              <a:ext cx="118342" cy="118342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/>
            </a:p>
          </p:txBody>
        </p:sp>
      </p:grpSp>
      <p:sp>
        <p:nvSpPr>
          <p:cNvPr id="18" name="TextBox 17"/>
          <p:cNvSpPr txBox="1"/>
          <p:nvPr/>
        </p:nvSpPr>
        <p:spPr>
          <a:xfrm>
            <a:off x="941832" y="4060821"/>
            <a:ext cx="6921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spc="-100" dirty="0" smtClean="0"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또 다른 디자인으로 더 나은 세상을 꿈꾸는</a:t>
            </a:r>
            <a:endParaRPr lang="en-US" altLang="ko-KR" sz="2400" spc="-100" dirty="0" smtClean="0">
              <a:latin typeface="Pretendard Variable" pitchFamily="2" charset="-127"/>
              <a:ea typeface="Pretendard Variable" pitchFamily="2" charset="-127"/>
              <a:cs typeface="Pretendard Variable" pitchFamily="2" charset="-127"/>
            </a:endParaRPr>
          </a:p>
          <a:p>
            <a:r>
              <a:rPr lang="ko-KR" altLang="en-US" sz="2400" spc="-100" dirty="0" smtClean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브랜드 컨설팅 그룹 </a:t>
            </a:r>
            <a:r>
              <a:rPr lang="en-US" altLang="ko-KR" sz="2400" spc="-100" dirty="0" err="1" smtClean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an.other</a:t>
            </a:r>
            <a:endParaRPr lang="en-US" altLang="ko-KR" sz="2400" spc="-100" dirty="0" smtClean="0"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9105930" y="4122232"/>
            <a:ext cx="215033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smtClean="0"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자간 </a:t>
            </a:r>
            <a:r>
              <a:rPr lang="en-US" altLang="ko-KR" sz="2000" dirty="0" smtClean="0"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– </a:t>
            </a:r>
            <a:r>
              <a:rPr lang="ko-KR" altLang="en-US" sz="2000" dirty="0" smtClean="0"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좁게 </a:t>
            </a:r>
            <a:r>
              <a:rPr lang="en-US" altLang="ko-KR" sz="2000" dirty="0" smtClean="0"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(1.0)</a:t>
            </a:r>
          </a:p>
        </p:txBody>
      </p:sp>
      <p:grpSp>
        <p:nvGrpSpPr>
          <p:cNvPr id="20" name="그룹 19"/>
          <p:cNvGrpSpPr/>
          <p:nvPr/>
        </p:nvGrpSpPr>
        <p:grpSpPr>
          <a:xfrm>
            <a:off x="7774640" y="4253929"/>
            <a:ext cx="1141522" cy="118342"/>
            <a:chOff x="7884368" y="1818793"/>
            <a:chExt cx="1141522" cy="118342"/>
          </a:xfrm>
        </p:grpSpPr>
        <p:cxnSp>
          <p:nvCxnSpPr>
            <p:cNvPr id="21" name="직선 연결선 20"/>
            <p:cNvCxnSpPr/>
            <p:nvPr/>
          </p:nvCxnSpPr>
          <p:spPr>
            <a:xfrm>
              <a:off x="7884368" y="1887295"/>
              <a:ext cx="1082351" cy="0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타원 21"/>
            <p:cNvSpPr/>
            <p:nvPr/>
          </p:nvSpPr>
          <p:spPr>
            <a:xfrm>
              <a:off x="8907548" y="1818793"/>
              <a:ext cx="118342" cy="118342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/>
            </a:p>
          </p:txBody>
        </p:sp>
      </p:grpSp>
      <p:sp>
        <p:nvSpPr>
          <p:cNvPr id="23" name="TextBox 22"/>
          <p:cNvSpPr txBox="1"/>
          <p:nvPr/>
        </p:nvSpPr>
        <p:spPr>
          <a:xfrm>
            <a:off x="963168" y="1359714"/>
            <a:ext cx="5602224" cy="338554"/>
          </a:xfrm>
          <a:prstGeom prst="rect">
            <a:avLst/>
          </a:prstGeom>
          <a:solidFill>
            <a:srgbClr val="C314BA"/>
          </a:solidFill>
        </p:spPr>
        <p:txBody>
          <a:bodyPr wrap="square" lIns="180000" rtlCol="0">
            <a:spAutoFit/>
          </a:bodyPr>
          <a:lstStyle/>
          <a:p>
            <a:r>
              <a:rPr lang="en-US" altLang="ko-KR" sz="1600" spc="-70" dirty="0" smtClean="0">
                <a:solidFill>
                  <a:schemeClr val="bg1"/>
                </a:solidFill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1. </a:t>
            </a:r>
            <a:r>
              <a:rPr lang="ko-KR" altLang="en-US" sz="1600" spc="-70" dirty="0" smtClean="0">
                <a:solidFill>
                  <a:schemeClr val="bg1"/>
                </a:solidFill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자간을 </a:t>
            </a:r>
            <a:r>
              <a:rPr lang="en-US" altLang="ko-KR" sz="1600" spc="-70" dirty="0" smtClean="0">
                <a:solidFill>
                  <a:schemeClr val="bg1"/>
                </a:solidFill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[</a:t>
            </a:r>
            <a:r>
              <a:rPr lang="ko-KR" altLang="en-US" sz="1600" spc="-70" dirty="0" smtClean="0">
                <a:solidFill>
                  <a:schemeClr val="bg1"/>
                </a:solidFill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좁게</a:t>
            </a:r>
            <a:r>
              <a:rPr lang="en-US" altLang="ko-KR" sz="1600" spc="-70" dirty="0" smtClean="0">
                <a:solidFill>
                  <a:schemeClr val="bg1"/>
                </a:solidFill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]</a:t>
            </a:r>
            <a:r>
              <a:rPr lang="ko-KR" altLang="en-US" sz="1600" spc="-70" dirty="0" smtClean="0">
                <a:solidFill>
                  <a:schemeClr val="bg1"/>
                </a:solidFill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로 설정하니 글자 간격이 너무 좁은 느낌</a:t>
            </a:r>
            <a:endParaRPr lang="en-US" altLang="ko-KR" sz="1600" spc="-70" dirty="0" smtClean="0">
              <a:solidFill>
                <a:schemeClr val="bg1"/>
              </a:solidFill>
              <a:latin typeface="Pretendard Variable" pitchFamily="2" charset="-127"/>
              <a:ea typeface="Pretendard Variable" pitchFamily="2" charset="-127"/>
              <a:cs typeface="Pretendard Variable" pitchFamily="2" charset="-127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941832" y="5194254"/>
            <a:ext cx="6921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spc="-70" dirty="0" smtClean="0"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또 다른 디자인으로 더 나은 세상을 꿈꾸는</a:t>
            </a:r>
            <a:endParaRPr lang="en-US" altLang="ko-KR" sz="2400" spc="-70" dirty="0" smtClean="0">
              <a:latin typeface="Pretendard Variable" pitchFamily="2" charset="-127"/>
              <a:ea typeface="Pretendard Variable" pitchFamily="2" charset="-127"/>
              <a:cs typeface="Pretendard Variable" pitchFamily="2" charset="-127"/>
            </a:endParaRPr>
          </a:p>
          <a:p>
            <a:r>
              <a:rPr lang="ko-KR" altLang="en-US" sz="2400" spc="-70" dirty="0" smtClean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브랜드 컨설팅 그룹 </a:t>
            </a:r>
            <a:r>
              <a:rPr lang="en-US" altLang="ko-KR" sz="2400" spc="-70" dirty="0" err="1" smtClean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an.other</a:t>
            </a:r>
            <a:endParaRPr lang="en-US" altLang="ko-KR" sz="2400" spc="-70" dirty="0" smtClean="0"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9105930" y="5246521"/>
            <a:ext cx="215033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smtClean="0"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자간 </a:t>
            </a:r>
            <a:r>
              <a:rPr lang="en-US" altLang="ko-KR" sz="2000" dirty="0" smtClean="0"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– </a:t>
            </a:r>
            <a:r>
              <a:rPr lang="ko-KR" altLang="en-US" sz="2000" dirty="0" smtClean="0"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좁게 </a:t>
            </a:r>
            <a:r>
              <a:rPr lang="en-US" altLang="ko-KR" sz="2000" dirty="0" smtClean="0"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(0.7)</a:t>
            </a:r>
          </a:p>
        </p:txBody>
      </p:sp>
      <p:grpSp>
        <p:nvGrpSpPr>
          <p:cNvPr id="27" name="그룹 26"/>
          <p:cNvGrpSpPr/>
          <p:nvPr/>
        </p:nvGrpSpPr>
        <p:grpSpPr>
          <a:xfrm>
            <a:off x="7774640" y="5387362"/>
            <a:ext cx="1141522" cy="118342"/>
            <a:chOff x="7884368" y="1818793"/>
            <a:chExt cx="1141522" cy="118342"/>
          </a:xfrm>
        </p:grpSpPr>
        <p:cxnSp>
          <p:nvCxnSpPr>
            <p:cNvPr id="28" name="직선 연결선 27"/>
            <p:cNvCxnSpPr/>
            <p:nvPr/>
          </p:nvCxnSpPr>
          <p:spPr>
            <a:xfrm>
              <a:off x="7884368" y="1887295"/>
              <a:ext cx="1082351" cy="0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타원 28"/>
            <p:cNvSpPr/>
            <p:nvPr/>
          </p:nvSpPr>
          <p:spPr>
            <a:xfrm>
              <a:off x="8907548" y="1818793"/>
              <a:ext cx="118342" cy="118342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/>
            </a:p>
          </p:txBody>
        </p:sp>
      </p:grpSp>
      <p:sp>
        <p:nvSpPr>
          <p:cNvPr id="31" name="TextBox 30"/>
          <p:cNvSpPr txBox="1"/>
          <p:nvPr/>
        </p:nvSpPr>
        <p:spPr>
          <a:xfrm>
            <a:off x="963168" y="3379198"/>
            <a:ext cx="5602224" cy="338554"/>
          </a:xfrm>
          <a:prstGeom prst="rect">
            <a:avLst/>
          </a:prstGeom>
          <a:solidFill>
            <a:srgbClr val="C314BA"/>
          </a:solidFill>
        </p:spPr>
        <p:txBody>
          <a:bodyPr wrap="square" lIns="180000" rtlCol="0">
            <a:spAutoFit/>
          </a:bodyPr>
          <a:lstStyle/>
          <a:p>
            <a:r>
              <a:rPr lang="en-US" altLang="ko-KR" sz="1600" spc="-70" dirty="0" smtClean="0">
                <a:solidFill>
                  <a:schemeClr val="bg1"/>
                </a:solidFill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2. </a:t>
            </a:r>
            <a:r>
              <a:rPr lang="ko-KR" altLang="en-US" sz="1600" spc="-70" dirty="0" smtClean="0">
                <a:solidFill>
                  <a:schemeClr val="bg1"/>
                </a:solidFill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자간을 </a:t>
            </a:r>
            <a:r>
              <a:rPr lang="en-US" altLang="ko-KR" sz="1600" spc="-70" dirty="0">
                <a:solidFill>
                  <a:schemeClr val="bg1"/>
                </a:solidFill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[</a:t>
            </a:r>
            <a:r>
              <a:rPr lang="ko-KR" altLang="en-US" sz="1600" spc="-70" dirty="0" smtClean="0">
                <a:solidFill>
                  <a:schemeClr val="bg1"/>
                </a:solidFill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좁게</a:t>
            </a:r>
            <a:r>
              <a:rPr lang="en-US" altLang="ko-KR" sz="1600" spc="-70" dirty="0" smtClean="0">
                <a:solidFill>
                  <a:schemeClr val="bg1"/>
                </a:solidFill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]</a:t>
            </a:r>
            <a:r>
              <a:rPr lang="ko-KR" altLang="en-US" sz="1600" spc="-70" dirty="0" smtClean="0">
                <a:solidFill>
                  <a:schemeClr val="bg1"/>
                </a:solidFill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로 설정 후 </a:t>
            </a:r>
            <a:r>
              <a:rPr lang="en-US" altLang="ko-KR" sz="1600" spc="-70" dirty="0" smtClean="0">
                <a:solidFill>
                  <a:schemeClr val="bg1"/>
                </a:solidFill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0.7 ~ 1.0</a:t>
            </a:r>
            <a:r>
              <a:rPr lang="ko-KR" altLang="en-US" sz="1600" spc="-70" dirty="0" smtClean="0">
                <a:solidFill>
                  <a:schemeClr val="bg1"/>
                </a:solidFill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으로 조절하니 보다 안정적인 느낌 </a:t>
            </a:r>
            <a:endParaRPr lang="en-US" altLang="ko-KR" sz="1600" spc="-70" dirty="0" smtClean="0">
              <a:solidFill>
                <a:schemeClr val="bg1"/>
              </a:solidFill>
              <a:latin typeface="Pretendard Variable" pitchFamily="2" charset="-127"/>
              <a:ea typeface="Pretendard Variable" pitchFamily="2" charset="-127"/>
              <a:cs typeface="Pretendard Variable" pitchFamily="2" charset="-127"/>
            </a:endParaRPr>
          </a:p>
        </p:txBody>
      </p:sp>
      <p:sp>
        <p:nvSpPr>
          <p:cNvPr id="24" name="직사각형 23"/>
          <p:cNvSpPr/>
          <p:nvPr/>
        </p:nvSpPr>
        <p:spPr>
          <a:xfrm>
            <a:off x="335568" y="254246"/>
            <a:ext cx="556231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600" spc="-70" dirty="0"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PPT</a:t>
            </a:r>
            <a:r>
              <a:rPr lang="ko-KR" altLang="en-US" sz="1600" spc="-70" dirty="0"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에서 </a:t>
            </a:r>
            <a:r>
              <a:rPr lang="ko-KR" altLang="en-US" sz="1600" spc="-70" dirty="0" err="1"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타이포그래피</a:t>
            </a:r>
            <a:r>
              <a:rPr lang="ko-KR" altLang="en-US" sz="1600" spc="-70" dirty="0"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 잘 하는 </a:t>
            </a:r>
            <a:r>
              <a:rPr lang="ko-KR" altLang="en-US" sz="1600" spc="-70" dirty="0" smtClean="0"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방법 </a:t>
            </a:r>
            <a:r>
              <a:rPr lang="en-US" altLang="ko-KR" sz="1600" spc="-70" dirty="0" smtClean="0"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– </a:t>
            </a:r>
            <a:r>
              <a:rPr lang="ko-KR" altLang="en-US" sz="1600" spc="-70" dirty="0" smtClean="0"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자간 조절하기</a:t>
            </a:r>
            <a:endParaRPr lang="en-US" altLang="ko-KR" sz="1600" spc="-70" dirty="0">
              <a:latin typeface="Pretendard Variable" pitchFamily="2" charset="-127"/>
              <a:ea typeface="Pretendard Variable" pitchFamily="2" charset="-127"/>
              <a:cs typeface="Pretendard Variable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0465185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9" grpId="0"/>
      <p:bldP spid="18" grpId="0"/>
      <p:bldP spid="19" grpId="0"/>
      <p:bldP spid="23" grpId="0" animBg="1"/>
      <p:bldP spid="25" grpId="0"/>
      <p:bldP spid="26" grpId="0"/>
      <p:bldP spid="3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TextBox 45"/>
          <p:cNvSpPr txBox="1"/>
          <p:nvPr/>
        </p:nvSpPr>
        <p:spPr>
          <a:xfrm>
            <a:off x="963167" y="1041916"/>
            <a:ext cx="7134085" cy="363176"/>
          </a:xfrm>
          <a:prstGeom prst="rect">
            <a:avLst/>
          </a:prstGeom>
          <a:solidFill>
            <a:srgbClr val="C314BA"/>
          </a:solidFill>
        </p:spPr>
        <p:txBody>
          <a:bodyPr wrap="square" lIns="180000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ko-KR" sz="1600" spc="-100" dirty="0" smtClean="0">
                <a:solidFill>
                  <a:schemeClr val="bg1"/>
                </a:solidFill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1. </a:t>
            </a:r>
            <a:r>
              <a:rPr lang="ko-KR" altLang="en-US" sz="1600" spc="-100" dirty="0" smtClean="0">
                <a:solidFill>
                  <a:schemeClr val="bg1"/>
                </a:solidFill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자간을 조정할 텍스트 클릭 → 자간 </a:t>
            </a:r>
            <a:r>
              <a:rPr lang="en-US" altLang="ko-KR" sz="1600" spc="-100" dirty="0" smtClean="0">
                <a:solidFill>
                  <a:schemeClr val="bg1"/>
                </a:solidFill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[</a:t>
            </a:r>
            <a:r>
              <a:rPr lang="ko-KR" altLang="en-US" sz="1600" spc="-100" dirty="0" err="1" smtClean="0">
                <a:solidFill>
                  <a:schemeClr val="bg1"/>
                </a:solidFill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기타간격</a:t>
            </a:r>
            <a:r>
              <a:rPr lang="en-US" altLang="ko-KR" sz="1600" spc="-100" dirty="0" smtClean="0">
                <a:solidFill>
                  <a:schemeClr val="bg1"/>
                </a:solidFill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] </a:t>
            </a:r>
            <a:r>
              <a:rPr lang="ko-KR" altLang="en-US" sz="1600" spc="-100" dirty="0" smtClean="0">
                <a:solidFill>
                  <a:schemeClr val="bg1"/>
                </a:solidFill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클릭</a:t>
            </a:r>
            <a:endParaRPr lang="en-US" altLang="ko-KR" sz="1600" spc="-100" dirty="0" smtClean="0">
              <a:solidFill>
                <a:schemeClr val="bg1"/>
              </a:solidFill>
              <a:latin typeface="Pretendard Variable" pitchFamily="2" charset="-127"/>
              <a:ea typeface="Pretendard Variable" pitchFamily="2" charset="-127"/>
              <a:cs typeface="Pretendard Variable" pitchFamily="2" charset="-127"/>
            </a:endParaRPr>
          </a:p>
        </p:txBody>
      </p:sp>
      <p:sp>
        <p:nvSpPr>
          <p:cNvPr id="49" name="직사각형 48"/>
          <p:cNvSpPr/>
          <p:nvPr/>
        </p:nvSpPr>
        <p:spPr>
          <a:xfrm>
            <a:off x="335568" y="254246"/>
            <a:ext cx="556231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600" spc="-70" dirty="0"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PPT</a:t>
            </a:r>
            <a:r>
              <a:rPr lang="ko-KR" altLang="en-US" sz="1600" spc="-70" dirty="0"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에서 </a:t>
            </a:r>
            <a:r>
              <a:rPr lang="ko-KR" altLang="en-US" sz="1600" spc="-70" dirty="0" err="1"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타이포그래피</a:t>
            </a:r>
            <a:r>
              <a:rPr lang="ko-KR" altLang="en-US" sz="1600" spc="-70" dirty="0"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 잘 하는 </a:t>
            </a:r>
            <a:r>
              <a:rPr lang="ko-KR" altLang="en-US" sz="1600" spc="-70" dirty="0" smtClean="0"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방법 </a:t>
            </a:r>
            <a:r>
              <a:rPr lang="en-US" altLang="ko-KR" sz="1600" spc="-70" dirty="0" smtClean="0"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– </a:t>
            </a:r>
            <a:r>
              <a:rPr lang="ko-KR" altLang="en-US" sz="1600" spc="-70" dirty="0" smtClean="0"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자간 조절하기</a:t>
            </a:r>
            <a:endParaRPr lang="en-US" altLang="ko-KR" sz="1600" spc="-70" dirty="0">
              <a:latin typeface="Pretendard Variable" pitchFamily="2" charset="-127"/>
              <a:ea typeface="Pretendard Variable" pitchFamily="2" charset="-127"/>
              <a:cs typeface="Pretendard Variable" pitchFamily="2" charset="-127"/>
            </a:endParaRPr>
          </a:p>
        </p:txBody>
      </p:sp>
      <p:grpSp>
        <p:nvGrpSpPr>
          <p:cNvPr id="71" name="그룹 70"/>
          <p:cNvGrpSpPr/>
          <p:nvPr/>
        </p:nvGrpSpPr>
        <p:grpSpPr>
          <a:xfrm>
            <a:off x="963168" y="1623704"/>
            <a:ext cx="1828800" cy="2009775"/>
            <a:chOff x="963168" y="1658896"/>
            <a:chExt cx="1828800" cy="2009775"/>
          </a:xfrm>
        </p:grpSpPr>
        <p:pic>
          <p:nvPicPr>
            <p:cNvPr id="6" name="그림 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63168" y="1658896"/>
              <a:ext cx="1828800" cy="2009775"/>
            </a:xfrm>
            <a:prstGeom prst="roundRect">
              <a:avLst>
                <a:gd name="adj" fmla="val 7167"/>
              </a:avLst>
            </a:prstGeom>
            <a:ln>
              <a:solidFill>
                <a:schemeClr val="bg1">
                  <a:lumMod val="85000"/>
                </a:schemeClr>
              </a:solidFill>
            </a:ln>
            <a:effectLst/>
          </p:spPr>
        </p:pic>
        <p:sp>
          <p:nvSpPr>
            <p:cNvPr id="50" name="모서리가 둥근 직사각형 49"/>
            <p:cNvSpPr/>
            <p:nvPr/>
          </p:nvSpPr>
          <p:spPr>
            <a:xfrm>
              <a:off x="1222248" y="1676750"/>
              <a:ext cx="405384" cy="350492"/>
            </a:xfrm>
            <a:prstGeom prst="roundRect">
              <a:avLst/>
            </a:prstGeom>
            <a:noFill/>
            <a:ln w="38100">
              <a:solidFill>
                <a:srgbClr val="C314B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모서리가 둥근 직사각형 53"/>
            <p:cNvSpPr/>
            <p:nvPr/>
          </p:nvSpPr>
          <p:spPr>
            <a:xfrm>
              <a:off x="1222248" y="3304434"/>
              <a:ext cx="1429512" cy="319268"/>
            </a:xfrm>
            <a:prstGeom prst="roundRect">
              <a:avLst/>
            </a:prstGeom>
            <a:noFill/>
            <a:ln w="38100">
              <a:solidFill>
                <a:srgbClr val="C314B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69" name="그룹 68"/>
          <p:cNvGrpSpPr/>
          <p:nvPr/>
        </p:nvGrpSpPr>
        <p:grpSpPr>
          <a:xfrm>
            <a:off x="963168" y="4591232"/>
            <a:ext cx="3314941" cy="1586940"/>
            <a:chOff x="963168" y="4046142"/>
            <a:chExt cx="3314941" cy="1586940"/>
          </a:xfrm>
        </p:grpSpPr>
        <p:pic>
          <p:nvPicPr>
            <p:cNvPr id="7" name="그림 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63168" y="4046142"/>
              <a:ext cx="3314941" cy="1586940"/>
            </a:xfrm>
            <a:prstGeom prst="roundRect">
              <a:avLst>
                <a:gd name="adj" fmla="val 8024"/>
              </a:avLst>
            </a:prstGeom>
            <a:ln>
              <a:solidFill>
                <a:schemeClr val="bg1">
                  <a:lumMod val="85000"/>
                </a:schemeClr>
              </a:solidFill>
            </a:ln>
            <a:effectLst/>
          </p:spPr>
        </p:pic>
        <p:sp>
          <p:nvSpPr>
            <p:cNvPr id="55" name="모서리가 둥근 직사각형 54"/>
            <p:cNvSpPr/>
            <p:nvPr/>
          </p:nvSpPr>
          <p:spPr>
            <a:xfrm>
              <a:off x="1626470" y="4765007"/>
              <a:ext cx="1813580" cy="317808"/>
            </a:xfrm>
            <a:prstGeom prst="roundRect">
              <a:avLst/>
            </a:prstGeom>
            <a:noFill/>
            <a:ln w="38100">
              <a:solidFill>
                <a:srgbClr val="C314B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68" name="그룹 67"/>
          <p:cNvGrpSpPr/>
          <p:nvPr/>
        </p:nvGrpSpPr>
        <p:grpSpPr>
          <a:xfrm>
            <a:off x="4782312" y="4591232"/>
            <a:ext cx="3314941" cy="1586940"/>
            <a:chOff x="5319271" y="4046142"/>
            <a:chExt cx="3314941" cy="1586940"/>
          </a:xfrm>
        </p:grpSpPr>
        <p:pic>
          <p:nvPicPr>
            <p:cNvPr id="44" name="그림 43"/>
            <p:cNvPicPr>
              <a:picLocks noChangeAspect="1"/>
            </p:cNvPicPr>
            <p:nvPr/>
          </p:nvPicPr>
          <p:blipFill rotWithShape="1">
            <a:blip r:embed="rId4"/>
            <a:srcRect r="8717" b="16210"/>
            <a:stretch/>
          </p:blipFill>
          <p:spPr>
            <a:xfrm>
              <a:off x="5319271" y="4046142"/>
              <a:ext cx="3314941" cy="1586940"/>
            </a:xfrm>
            <a:prstGeom prst="roundRect">
              <a:avLst>
                <a:gd name="adj" fmla="val 6872"/>
              </a:avLst>
            </a:prstGeom>
            <a:ln>
              <a:solidFill>
                <a:schemeClr val="bg1">
                  <a:lumMod val="85000"/>
                </a:schemeClr>
              </a:solidFill>
            </a:ln>
            <a:effectLst/>
          </p:spPr>
        </p:pic>
        <p:sp>
          <p:nvSpPr>
            <p:cNvPr id="58" name="모서리가 둥근 직사각형 57"/>
            <p:cNvSpPr/>
            <p:nvPr/>
          </p:nvSpPr>
          <p:spPr>
            <a:xfrm>
              <a:off x="5986624" y="4746719"/>
              <a:ext cx="1813580" cy="317808"/>
            </a:xfrm>
            <a:prstGeom prst="roundRect">
              <a:avLst/>
            </a:prstGeom>
            <a:noFill/>
            <a:ln w="38100">
              <a:solidFill>
                <a:srgbClr val="C314B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cxnSp>
        <p:nvCxnSpPr>
          <p:cNvPr id="60" name="직선 연결선 59"/>
          <p:cNvCxnSpPr/>
          <p:nvPr/>
        </p:nvCxnSpPr>
        <p:spPr>
          <a:xfrm>
            <a:off x="4278109" y="5469001"/>
            <a:ext cx="504203" cy="0"/>
          </a:xfrm>
          <a:prstGeom prst="line">
            <a:avLst/>
          </a:prstGeom>
          <a:ln w="19050">
            <a:solidFill>
              <a:srgbClr val="C314BA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TextBox 71"/>
          <p:cNvSpPr txBox="1"/>
          <p:nvPr/>
        </p:nvSpPr>
        <p:spPr>
          <a:xfrm>
            <a:off x="963167" y="3976353"/>
            <a:ext cx="7134085" cy="363176"/>
          </a:xfrm>
          <a:prstGeom prst="rect">
            <a:avLst/>
          </a:prstGeom>
          <a:solidFill>
            <a:srgbClr val="C314BA"/>
          </a:solidFill>
        </p:spPr>
        <p:txBody>
          <a:bodyPr wrap="square" lIns="180000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ko-KR" sz="1600" spc="-100" dirty="0">
                <a:solidFill>
                  <a:schemeClr val="bg1"/>
                </a:solidFill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2</a:t>
            </a:r>
            <a:r>
              <a:rPr lang="en-US" altLang="ko-KR" sz="1600" spc="-100" dirty="0" smtClean="0">
                <a:solidFill>
                  <a:schemeClr val="bg1"/>
                </a:solidFill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. </a:t>
            </a:r>
            <a:r>
              <a:rPr lang="ko-KR" altLang="en-US" sz="1600" spc="-100" dirty="0" smtClean="0">
                <a:solidFill>
                  <a:schemeClr val="bg1"/>
                </a:solidFill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간격 </a:t>
            </a:r>
            <a:r>
              <a:rPr lang="en-US" altLang="ko-KR" sz="1600" spc="-100" dirty="0" smtClean="0">
                <a:solidFill>
                  <a:schemeClr val="bg1"/>
                </a:solidFill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[</a:t>
            </a:r>
            <a:r>
              <a:rPr lang="ko-KR" altLang="en-US" sz="1600" spc="-100" dirty="0" smtClean="0">
                <a:solidFill>
                  <a:schemeClr val="bg1"/>
                </a:solidFill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좁게</a:t>
            </a:r>
            <a:r>
              <a:rPr lang="en-US" altLang="ko-KR" sz="1600" spc="-100" dirty="0" smtClean="0">
                <a:solidFill>
                  <a:schemeClr val="bg1"/>
                </a:solidFill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]</a:t>
            </a:r>
            <a:r>
              <a:rPr lang="ko-KR" altLang="en-US" sz="1600" spc="-100" dirty="0" smtClean="0">
                <a:solidFill>
                  <a:schemeClr val="bg1"/>
                </a:solidFill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 선택 후 값에 </a:t>
            </a:r>
            <a:r>
              <a:rPr lang="en-US" altLang="ko-KR" sz="1600" spc="-100" dirty="0" smtClean="0">
                <a:solidFill>
                  <a:schemeClr val="bg1"/>
                </a:solidFill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[1.0] </a:t>
            </a:r>
            <a:r>
              <a:rPr lang="ko-KR" altLang="en-US" sz="1600" spc="-100" dirty="0" smtClean="0">
                <a:solidFill>
                  <a:schemeClr val="bg1"/>
                </a:solidFill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입력 </a:t>
            </a:r>
            <a:r>
              <a:rPr lang="en-US" altLang="ko-KR" sz="1600" spc="-100" dirty="0" smtClean="0">
                <a:solidFill>
                  <a:schemeClr val="bg1"/>
                </a:solidFill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-</a:t>
            </a:r>
            <a:r>
              <a:rPr lang="ko-KR" altLang="en-US" sz="1600" spc="-100" dirty="0" smtClean="0">
                <a:solidFill>
                  <a:schemeClr val="bg1"/>
                </a:solidFill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 숫자가 작아질수록 자간이 더 넓어집니다</a:t>
            </a:r>
            <a:r>
              <a:rPr lang="en-US" altLang="ko-KR" sz="1600" spc="-100" dirty="0" smtClean="0">
                <a:solidFill>
                  <a:schemeClr val="bg1"/>
                </a:solidFill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580641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  <p:bldP spid="7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모서리가 둥근 직사각형 36"/>
          <p:cNvSpPr/>
          <p:nvPr/>
        </p:nvSpPr>
        <p:spPr>
          <a:xfrm>
            <a:off x="1115568" y="3822192"/>
            <a:ext cx="9528048" cy="1143000"/>
          </a:xfrm>
          <a:prstGeom prst="roundRect">
            <a:avLst/>
          </a:prstGeom>
          <a:solidFill>
            <a:srgbClr val="FFF9ED"/>
          </a:solidFill>
          <a:ln w="19050">
            <a:solidFill>
              <a:schemeClr val="tx1"/>
            </a:solidFill>
            <a:prstDash val="sysDot"/>
          </a:ln>
          <a:effectLst>
            <a:outerShdw blurRad="1270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모서리가 둥근 직사각형 1"/>
          <p:cNvSpPr/>
          <p:nvPr/>
        </p:nvSpPr>
        <p:spPr>
          <a:xfrm>
            <a:off x="1115568" y="1005840"/>
            <a:ext cx="9528048" cy="1143000"/>
          </a:xfrm>
          <a:prstGeom prst="round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9" name="직사각형 48"/>
          <p:cNvSpPr/>
          <p:nvPr/>
        </p:nvSpPr>
        <p:spPr>
          <a:xfrm>
            <a:off x="335568" y="254246"/>
            <a:ext cx="556231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600" spc="-70" dirty="0"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PPT</a:t>
            </a:r>
            <a:r>
              <a:rPr lang="ko-KR" altLang="en-US" sz="1600" spc="-70" dirty="0"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에서 </a:t>
            </a:r>
            <a:r>
              <a:rPr lang="ko-KR" altLang="en-US" sz="1600" spc="-70" dirty="0" err="1"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타이포그래피</a:t>
            </a:r>
            <a:r>
              <a:rPr lang="ko-KR" altLang="en-US" sz="1600" spc="-70" dirty="0"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 잘 하는 </a:t>
            </a:r>
            <a:r>
              <a:rPr lang="ko-KR" altLang="en-US" sz="1600" spc="-70" dirty="0" smtClean="0"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방법 </a:t>
            </a:r>
            <a:r>
              <a:rPr lang="en-US" altLang="ko-KR" sz="1600" spc="-70" dirty="0" smtClean="0"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– </a:t>
            </a:r>
            <a:r>
              <a:rPr lang="ko-KR" altLang="en-US" sz="1600" spc="-70" dirty="0" smtClean="0"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자간 조절하기 </a:t>
            </a:r>
            <a:r>
              <a:rPr lang="en-US" altLang="ko-KR" sz="1600" spc="-70" dirty="0" smtClean="0"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(</a:t>
            </a:r>
            <a:r>
              <a:rPr lang="ko-KR" altLang="en-US" sz="1600" spc="-70" dirty="0" smtClean="0"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예시</a:t>
            </a:r>
            <a:r>
              <a:rPr lang="en-US" altLang="ko-KR" sz="1600" spc="-70" dirty="0" smtClean="0"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)</a:t>
            </a:r>
            <a:endParaRPr lang="en-US" altLang="ko-KR" sz="1600" spc="-70" dirty="0">
              <a:latin typeface="Pretendard Variable" pitchFamily="2" charset="-127"/>
              <a:ea typeface="Pretendard Variable" pitchFamily="2" charset="-127"/>
              <a:cs typeface="Pretendard Variable" pitchFamily="2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554480" y="2698667"/>
            <a:ext cx="59527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spc="-100" dirty="0" smtClean="0"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또 다른 디자인으로 더 나은 세상을 꿈꾸는</a:t>
            </a:r>
            <a:endParaRPr lang="en-US" altLang="ko-KR" sz="2400" spc="-100" dirty="0" smtClean="0">
              <a:latin typeface="Pretendard Variable" pitchFamily="2" charset="-127"/>
              <a:ea typeface="Pretendard Variable" pitchFamily="2" charset="-127"/>
              <a:cs typeface="Pretendard Variable" pitchFamily="2" charset="-127"/>
            </a:endParaRPr>
          </a:p>
          <a:p>
            <a:r>
              <a:rPr lang="ko-KR" altLang="en-US" sz="2400" spc="-100" dirty="0" smtClean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브랜드 컨설팅 그룹 </a:t>
            </a:r>
            <a:r>
              <a:rPr lang="en-US" altLang="ko-KR" sz="2400" spc="-100" dirty="0" err="1" smtClean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an.other</a:t>
            </a:r>
            <a:endParaRPr lang="en-US" altLang="ko-KR" sz="2400" spc="-100" dirty="0" smtClean="0"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8482568" y="2714056"/>
            <a:ext cx="215033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smtClean="0"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자간 </a:t>
            </a:r>
            <a:r>
              <a:rPr lang="en-US" altLang="ko-KR" sz="2000" dirty="0" smtClean="0"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– </a:t>
            </a:r>
            <a:r>
              <a:rPr lang="ko-KR" altLang="en-US" sz="2000" dirty="0" smtClean="0"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좁게 </a:t>
            </a:r>
            <a:r>
              <a:rPr lang="en-US" altLang="ko-KR" sz="2000" dirty="0" smtClean="0"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(1.0)</a:t>
            </a:r>
          </a:p>
        </p:txBody>
      </p:sp>
      <p:grpSp>
        <p:nvGrpSpPr>
          <p:cNvPr id="18" name="그룹 17"/>
          <p:cNvGrpSpPr/>
          <p:nvPr/>
        </p:nvGrpSpPr>
        <p:grpSpPr>
          <a:xfrm>
            <a:off x="7096414" y="2845753"/>
            <a:ext cx="1141522" cy="118342"/>
            <a:chOff x="7884368" y="1818793"/>
            <a:chExt cx="1141522" cy="118342"/>
          </a:xfrm>
        </p:grpSpPr>
        <p:cxnSp>
          <p:nvCxnSpPr>
            <p:cNvPr id="19" name="직선 연결선 18"/>
            <p:cNvCxnSpPr/>
            <p:nvPr/>
          </p:nvCxnSpPr>
          <p:spPr>
            <a:xfrm>
              <a:off x="7884368" y="1887295"/>
              <a:ext cx="1082351" cy="0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타원 19"/>
            <p:cNvSpPr/>
            <p:nvPr/>
          </p:nvSpPr>
          <p:spPr>
            <a:xfrm>
              <a:off x="8907548" y="1818793"/>
              <a:ext cx="118342" cy="118342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/>
            </a:p>
          </p:txBody>
        </p:sp>
      </p:grpSp>
      <p:sp>
        <p:nvSpPr>
          <p:cNvPr id="21" name="TextBox 20"/>
          <p:cNvSpPr txBox="1"/>
          <p:nvPr/>
        </p:nvSpPr>
        <p:spPr>
          <a:xfrm>
            <a:off x="1554480" y="3983573"/>
            <a:ext cx="59527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spc="-70" dirty="0" smtClean="0"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또 다른 디자인으로 더 나은 세상을 꿈꾸는</a:t>
            </a:r>
            <a:endParaRPr lang="en-US" altLang="ko-KR" sz="2400" spc="-70" dirty="0" smtClean="0">
              <a:latin typeface="Pretendard Variable" pitchFamily="2" charset="-127"/>
              <a:ea typeface="Pretendard Variable" pitchFamily="2" charset="-127"/>
              <a:cs typeface="Pretendard Variable" pitchFamily="2" charset="-127"/>
            </a:endParaRPr>
          </a:p>
          <a:p>
            <a:r>
              <a:rPr lang="ko-KR" altLang="en-US" sz="2400" spc="-70" dirty="0" smtClean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브랜드 컨설팅 그룹 </a:t>
            </a:r>
            <a:r>
              <a:rPr lang="en-US" altLang="ko-KR" sz="2400" spc="-70" dirty="0" err="1" smtClean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an.other</a:t>
            </a:r>
            <a:endParaRPr lang="en-US" altLang="ko-KR" sz="2400" spc="-70" dirty="0" smtClean="0"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8482568" y="4035840"/>
            <a:ext cx="215033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smtClean="0"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자간 </a:t>
            </a:r>
            <a:r>
              <a:rPr lang="en-US" altLang="ko-KR" sz="2000" dirty="0" smtClean="0"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– </a:t>
            </a:r>
            <a:r>
              <a:rPr lang="ko-KR" altLang="en-US" sz="2000" dirty="0" smtClean="0"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좁게 </a:t>
            </a:r>
            <a:r>
              <a:rPr lang="en-US" altLang="ko-KR" sz="2000" dirty="0" smtClean="0"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(0.7)</a:t>
            </a:r>
          </a:p>
        </p:txBody>
      </p:sp>
      <p:grpSp>
        <p:nvGrpSpPr>
          <p:cNvPr id="23" name="그룹 22"/>
          <p:cNvGrpSpPr/>
          <p:nvPr/>
        </p:nvGrpSpPr>
        <p:grpSpPr>
          <a:xfrm>
            <a:off x="7096414" y="4176681"/>
            <a:ext cx="1141522" cy="118342"/>
            <a:chOff x="7884368" y="1818793"/>
            <a:chExt cx="1141522" cy="118342"/>
          </a:xfrm>
        </p:grpSpPr>
        <p:cxnSp>
          <p:nvCxnSpPr>
            <p:cNvPr id="24" name="직선 연결선 23"/>
            <p:cNvCxnSpPr/>
            <p:nvPr/>
          </p:nvCxnSpPr>
          <p:spPr>
            <a:xfrm>
              <a:off x="7884368" y="1887295"/>
              <a:ext cx="1082351" cy="0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타원 24"/>
            <p:cNvSpPr/>
            <p:nvPr/>
          </p:nvSpPr>
          <p:spPr>
            <a:xfrm>
              <a:off x="8907548" y="1818793"/>
              <a:ext cx="118342" cy="118342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/>
            </a:p>
          </p:txBody>
        </p:sp>
      </p:grpSp>
      <p:sp>
        <p:nvSpPr>
          <p:cNvPr id="26" name="TextBox 25"/>
          <p:cNvSpPr txBox="1"/>
          <p:nvPr/>
        </p:nvSpPr>
        <p:spPr>
          <a:xfrm>
            <a:off x="1554480" y="5321048"/>
            <a:ext cx="59527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spc="-50" dirty="0" smtClean="0"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또 다른 디자인으로 더 나은 세상을 꿈꾸는</a:t>
            </a:r>
            <a:endParaRPr lang="en-US" altLang="ko-KR" sz="2400" spc="-50" dirty="0" smtClean="0">
              <a:latin typeface="Pretendard Variable" pitchFamily="2" charset="-127"/>
              <a:ea typeface="Pretendard Variable" pitchFamily="2" charset="-127"/>
              <a:cs typeface="Pretendard Variable" pitchFamily="2" charset="-127"/>
            </a:endParaRPr>
          </a:p>
          <a:p>
            <a:r>
              <a:rPr lang="ko-KR" altLang="en-US" sz="2400" spc="-50" dirty="0" smtClean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브랜드 컨설팅 그룹 </a:t>
            </a:r>
            <a:r>
              <a:rPr lang="en-US" altLang="ko-KR" sz="2400" spc="-50" dirty="0" err="1" smtClean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an.other</a:t>
            </a:r>
            <a:endParaRPr lang="en-US" altLang="ko-KR" sz="2400" spc="-50" dirty="0" smtClean="0"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8482568" y="5373315"/>
            <a:ext cx="215033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smtClean="0"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자간 </a:t>
            </a:r>
            <a:r>
              <a:rPr lang="en-US" altLang="ko-KR" sz="2000" dirty="0" smtClean="0"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– </a:t>
            </a:r>
            <a:r>
              <a:rPr lang="ko-KR" altLang="en-US" sz="2000" dirty="0" smtClean="0"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좁게 </a:t>
            </a:r>
            <a:r>
              <a:rPr lang="en-US" altLang="ko-KR" sz="2000" dirty="0" smtClean="0"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(0.5)</a:t>
            </a:r>
          </a:p>
        </p:txBody>
      </p:sp>
      <p:grpSp>
        <p:nvGrpSpPr>
          <p:cNvPr id="28" name="그룹 27"/>
          <p:cNvGrpSpPr/>
          <p:nvPr/>
        </p:nvGrpSpPr>
        <p:grpSpPr>
          <a:xfrm>
            <a:off x="7096414" y="5514156"/>
            <a:ext cx="1141522" cy="118342"/>
            <a:chOff x="7884368" y="1818793"/>
            <a:chExt cx="1141522" cy="118342"/>
          </a:xfrm>
        </p:grpSpPr>
        <p:cxnSp>
          <p:nvCxnSpPr>
            <p:cNvPr id="29" name="직선 연결선 28"/>
            <p:cNvCxnSpPr/>
            <p:nvPr/>
          </p:nvCxnSpPr>
          <p:spPr>
            <a:xfrm>
              <a:off x="7884368" y="1887295"/>
              <a:ext cx="1082351" cy="0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타원 29"/>
            <p:cNvSpPr/>
            <p:nvPr/>
          </p:nvSpPr>
          <p:spPr>
            <a:xfrm>
              <a:off x="8907548" y="1818793"/>
              <a:ext cx="118342" cy="118342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/>
            </a:p>
          </p:txBody>
        </p:sp>
      </p:grpSp>
      <p:sp>
        <p:nvSpPr>
          <p:cNvPr id="31" name="TextBox 30"/>
          <p:cNvSpPr txBox="1"/>
          <p:nvPr/>
        </p:nvSpPr>
        <p:spPr>
          <a:xfrm>
            <a:off x="1554480" y="1152360"/>
            <a:ext cx="59527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 smtClean="0">
                <a:solidFill>
                  <a:schemeClr val="bg1"/>
                </a:solidFill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또 다른 디자인으로 더 나은 세상을 꿈꾸는</a:t>
            </a:r>
            <a:endParaRPr lang="en-US" altLang="ko-KR" sz="2400" dirty="0" smtClean="0">
              <a:solidFill>
                <a:schemeClr val="bg1"/>
              </a:solidFill>
              <a:latin typeface="Pretendard Variable" pitchFamily="2" charset="-127"/>
              <a:ea typeface="Pretendard Variable" pitchFamily="2" charset="-127"/>
              <a:cs typeface="Pretendard Variable" pitchFamily="2" charset="-127"/>
            </a:endParaRPr>
          </a:p>
          <a:p>
            <a:r>
              <a:rPr lang="ko-KR" altLang="en-US" sz="2400" dirty="0" smtClean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브랜드 컨설팅 그룹 </a:t>
            </a:r>
            <a:r>
              <a:rPr lang="en-US" altLang="ko-KR" sz="2400" dirty="0" err="1" smtClean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an.other</a:t>
            </a:r>
            <a:endParaRPr lang="en-US" altLang="ko-KR" sz="2400" dirty="0" smtClean="0">
              <a:solidFill>
                <a:schemeClr val="bg1"/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8482568" y="1213771"/>
            <a:ext cx="215033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smtClean="0">
                <a:solidFill>
                  <a:schemeClr val="bg1"/>
                </a:solidFill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자간 </a:t>
            </a:r>
            <a:r>
              <a:rPr lang="en-US" altLang="ko-KR" sz="2000" dirty="0" smtClean="0">
                <a:solidFill>
                  <a:schemeClr val="bg1"/>
                </a:solidFill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– </a:t>
            </a:r>
            <a:r>
              <a:rPr lang="ko-KR" altLang="en-US" sz="2000" dirty="0" smtClean="0">
                <a:solidFill>
                  <a:schemeClr val="bg1"/>
                </a:solidFill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표준</a:t>
            </a:r>
            <a:endParaRPr lang="en-US" altLang="ko-KR" sz="2000" dirty="0" smtClean="0">
              <a:solidFill>
                <a:schemeClr val="bg1"/>
              </a:solidFill>
              <a:latin typeface="Pretendard Variable" pitchFamily="2" charset="-127"/>
              <a:ea typeface="Pretendard Variable" pitchFamily="2" charset="-127"/>
              <a:cs typeface="Pretendard Variable" pitchFamily="2" charset="-127"/>
            </a:endParaRPr>
          </a:p>
        </p:txBody>
      </p:sp>
      <p:grpSp>
        <p:nvGrpSpPr>
          <p:cNvPr id="33" name="그룹 32"/>
          <p:cNvGrpSpPr/>
          <p:nvPr/>
        </p:nvGrpSpPr>
        <p:grpSpPr>
          <a:xfrm>
            <a:off x="7096414" y="1345468"/>
            <a:ext cx="1141522" cy="118342"/>
            <a:chOff x="7884368" y="1818793"/>
            <a:chExt cx="1141522" cy="118342"/>
          </a:xfrm>
        </p:grpSpPr>
        <p:cxnSp>
          <p:nvCxnSpPr>
            <p:cNvPr id="34" name="직선 연결선 33"/>
            <p:cNvCxnSpPr/>
            <p:nvPr/>
          </p:nvCxnSpPr>
          <p:spPr>
            <a:xfrm>
              <a:off x="7884368" y="1887295"/>
              <a:ext cx="1082351" cy="0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타원 34"/>
            <p:cNvSpPr/>
            <p:nvPr/>
          </p:nvSpPr>
          <p:spPr>
            <a:xfrm>
              <a:off x="8907548" y="1818793"/>
              <a:ext cx="118342" cy="118342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>
                <a:solidFill>
                  <a:schemeClr val="bg1"/>
                </a:solidFill>
              </a:endParaRPr>
            </a:p>
          </p:txBody>
        </p:sp>
      </p:grpSp>
      <p:sp>
        <p:nvSpPr>
          <p:cNvPr id="38" name="TextBox 37"/>
          <p:cNvSpPr txBox="1"/>
          <p:nvPr/>
        </p:nvSpPr>
        <p:spPr>
          <a:xfrm>
            <a:off x="10464561" y="4176681"/>
            <a:ext cx="728473" cy="363176"/>
          </a:xfrm>
          <a:prstGeom prst="rect">
            <a:avLst/>
          </a:prstGeom>
          <a:solidFill>
            <a:srgbClr val="C314BA"/>
          </a:solidFill>
        </p:spPr>
        <p:txBody>
          <a:bodyPr wrap="square" lIns="0" rIns="0" rtlCol="0">
            <a:spAutoFit/>
          </a:bodyPr>
          <a:lstStyle/>
          <a:p>
            <a:pPr algn="ctr">
              <a:lnSpc>
                <a:spcPct val="110000"/>
              </a:lnSpc>
            </a:pPr>
            <a:r>
              <a:rPr lang="ko-KR" altLang="en-US" sz="1600" spc="-100" smtClean="0">
                <a:solidFill>
                  <a:schemeClr val="bg1"/>
                </a:solidFill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추천</a:t>
            </a:r>
            <a:endParaRPr lang="en-US" altLang="ko-KR" sz="1600" spc="-100" dirty="0" smtClean="0">
              <a:solidFill>
                <a:schemeClr val="bg1"/>
              </a:solidFill>
              <a:latin typeface="Pretendard Variable" pitchFamily="2" charset="-127"/>
              <a:ea typeface="Pretendard Variable" pitchFamily="2" charset="-127"/>
              <a:cs typeface="Pretendard Variable" pitchFamily="2" charset="-127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464561" y="1282891"/>
            <a:ext cx="728473" cy="363176"/>
          </a:xfrm>
          <a:prstGeom prst="rect">
            <a:avLst/>
          </a:prstGeom>
          <a:solidFill>
            <a:srgbClr val="C314BA"/>
          </a:solidFill>
        </p:spPr>
        <p:txBody>
          <a:bodyPr wrap="square" lIns="0" rIns="0" rtlCol="0">
            <a:spAutoFit/>
          </a:bodyPr>
          <a:lstStyle/>
          <a:p>
            <a:pPr algn="ctr">
              <a:lnSpc>
                <a:spcPct val="110000"/>
              </a:lnSpc>
            </a:pPr>
            <a:r>
              <a:rPr lang="ko-KR" altLang="en-US" sz="1600" spc="-100" smtClean="0">
                <a:solidFill>
                  <a:schemeClr val="bg1"/>
                </a:solidFill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추천</a:t>
            </a:r>
            <a:endParaRPr lang="en-US" altLang="ko-KR" sz="1600" spc="-100" dirty="0" smtClean="0">
              <a:solidFill>
                <a:schemeClr val="bg1"/>
              </a:solidFill>
              <a:latin typeface="Pretendard Variable" pitchFamily="2" charset="-127"/>
              <a:ea typeface="Pretendard Variable" pitchFamily="2" charset="-127"/>
              <a:cs typeface="Pretendard Variable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1094368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21" grpId="0"/>
      <p:bldP spid="22" grpId="0"/>
      <p:bldP spid="26" grpId="0"/>
      <p:bldP spid="27" grpId="0"/>
      <p:bldP spid="31" grpId="0"/>
      <p:bldP spid="32" grpId="0"/>
      <p:bldP spid="38" grpId="0" animBg="1"/>
      <p:bldP spid="3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/>
          <p:cNvGrpSpPr/>
          <p:nvPr/>
        </p:nvGrpSpPr>
        <p:grpSpPr>
          <a:xfrm>
            <a:off x="941832" y="1898768"/>
            <a:ext cx="10314432" cy="830997"/>
            <a:chOff x="941832" y="4060821"/>
            <a:chExt cx="10314432" cy="830997"/>
          </a:xfrm>
        </p:grpSpPr>
        <p:sp>
          <p:nvSpPr>
            <p:cNvPr id="18" name="TextBox 17"/>
            <p:cNvSpPr txBox="1"/>
            <p:nvPr/>
          </p:nvSpPr>
          <p:spPr>
            <a:xfrm>
              <a:off x="941832" y="4060821"/>
              <a:ext cx="692120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400" spc="-100" dirty="0" smtClean="0">
                  <a:latin typeface="Pretendard Variable" pitchFamily="2" charset="-127"/>
                  <a:ea typeface="Pretendard Variable" pitchFamily="2" charset="-127"/>
                  <a:cs typeface="Pretendard Variable" pitchFamily="2" charset="-127"/>
                </a:rPr>
                <a:t>또 다른 디자인으로 더 나은 세상을 꿈꾸는</a:t>
              </a:r>
              <a:endParaRPr lang="en-US" altLang="ko-KR" sz="2400" spc="-100" dirty="0" smtClean="0"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endParaRPr>
            </a:p>
            <a:p>
              <a:r>
                <a:rPr lang="ko-KR" altLang="en-US" sz="2400" spc="-100" dirty="0" smtClean="0">
                  <a:latin typeface="Pretendard SemiBold" panose="02000703000000020004" pitchFamily="50" charset="-127"/>
                  <a:ea typeface="Pretendard SemiBold" panose="02000703000000020004" pitchFamily="50" charset="-127"/>
                  <a:cs typeface="Pretendard SemiBold" panose="02000703000000020004" pitchFamily="50" charset="-127"/>
                </a:rPr>
                <a:t>브랜드 컨설팅 그룹 </a:t>
              </a:r>
              <a:r>
                <a:rPr lang="en-US" altLang="ko-KR" sz="2400" spc="-100" dirty="0" err="1" smtClean="0">
                  <a:latin typeface="Pretendard SemiBold" panose="02000703000000020004" pitchFamily="50" charset="-127"/>
                  <a:ea typeface="Pretendard SemiBold" panose="02000703000000020004" pitchFamily="50" charset="-127"/>
                  <a:cs typeface="Pretendard SemiBold" panose="02000703000000020004" pitchFamily="50" charset="-127"/>
                </a:rPr>
                <a:t>an.other</a:t>
              </a:r>
              <a:endParaRPr lang="en-US" altLang="ko-KR" sz="2400" spc="-100" dirty="0" smtClean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9105930" y="4122232"/>
              <a:ext cx="215033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000" dirty="0" smtClean="0">
                  <a:latin typeface="Pretendard Variable" pitchFamily="2" charset="-127"/>
                  <a:ea typeface="Pretendard Variable" pitchFamily="2" charset="-127"/>
                  <a:cs typeface="Pretendard Variable" pitchFamily="2" charset="-127"/>
                </a:rPr>
                <a:t>행간 </a:t>
              </a:r>
              <a:r>
                <a:rPr lang="en-US" altLang="ko-KR" sz="2000" dirty="0" smtClean="0">
                  <a:latin typeface="Pretendard Variable" pitchFamily="2" charset="-127"/>
                  <a:ea typeface="Pretendard Variable" pitchFamily="2" charset="-127"/>
                  <a:cs typeface="Pretendard Variable" pitchFamily="2" charset="-127"/>
                </a:rPr>
                <a:t>1.0</a:t>
              </a:r>
            </a:p>
          </p:txBody>
        </p:sp>
        <p:grpSp>
          <p:nvGrpSpPr>
            <p:cNvPr id="20" name="그룹 19"/>
            <p:cNvGrpSpPr/>
            <p:nvPr/>
          </p:nvGrpSpPr>
          <p:grpSpPr>
            <a:xfrm>
              <a:off x="7774640" y="4253929"/>
              <a:ext cx="1141522" cy="118342"/>
              <a:chOff x="7884368" y="1818793"/>
              <a:chExt cx="1141522" cy="118342"/>
            </a:xfrm>
          </p:grpSpPr>
          <p:cxnSp>
            <p:nvCxnSpPr>
              <p:cNvPr id="21" name="직선 연결선 20"/>
              <p:cNvCxnSpPr/>
              <p:nvPr/>
            </p:nvCxnSpPr>
            <p:spPr>
              <a:xfrm>
                <a:off x="7884368" y="1887295"/>
                <a:ext cx="1082351" cy="0"/>
              </a:xfrm>
              <a:prstGeom prst="line">
                <a:avLst/>
              </a:prstGeom>
              <a:ln w="19050">
                <a:solidFill>
                  <a:schemeClr val="tx1">
                    <a:lumMod val="50000"/>
                    <a:lumOff val="50000"/>
                  </a:scheme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2" name="타원 21"/>
              <p:cNvSpPr/>
              <p:nvPr/>
            </p:nvSpPr>
            <p:spPr>
              <a:xfrm>
                <a:off x="8907548" y="1818793"/>
                <a:ext cx="118342" cy="118342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/>
              </a:p>
            </p:txBody>
          </p:sp>
        </p:grpSp>
      </p:grpSp>
      <p:sp>
        <p:nvSpPr>
          <p:cNvPr id="23" name="TextBox 22"/>
          <p:cNvSpPr txBox="1"/>
          <p:nvPr/>
        </p:nvSpPr>
        <p:spPr>
          <a:xfrm>
            <a:off x="963168" y="1359714"/>
            <a:ext cx="5602224" cy="338554"/>
          </a:xfrm>
          <a:prstGeom prst="rect">
            <a:avLst/>
          </a:prstGeom>
          <a:solidFill>
            <a:srgbClr val="C314BA"/>
          </a:solidFill>
        </p:spPr>
        <p:txBody>
          <a:bodyPr wrap="square" lIns="180000" rtlCol="0">
            <a:spAutoFit/>
          </a:bodyPr>
          <a:lstStyle/>
          <a:p>
            <a:r>
              <a:rPr lang="en-US" altLang="ko-KR" sz="1600" spc="-70" dirty="0" smtClean="0">
                <a:solidFill>
                  <a:schemeClr val="bg1"/>
                </a:solidFill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1. </a:t>
            </a:r>
            <a:r>
              <a:rPr lang="ko-KR" altLang="en-US" sz="1600" spc="-70" dirty="0">
                <a:solidFill>
                  <a:schemeClr val="bg1"/>
                </a:solidFill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행</a:t>
            </a:r>
            <a:r>
              <a:rPr lang="ko-KR" altLang="en-US" sz="1600" spc="-70" dirty="0" smtClean="0">
                <a:solidFill>
                  <a:schemeClr val="bg1"/>
                </a:solidFill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간을 </a:t>
            </a:r>
            <a:r>
              <a:rPr lang="en-US" altLang="ko-KR" sz="1600" spc="-70" dirty="0" smtClean="0">
                <a:solidFill>
                  <a:schemeClr val="bg1"/>
                </a:solidFill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[</a:t>
            </a:r>
            <a:r>
              <a:rPr lang="ko-KR" altLang="en-US" sz="1600" spc="-70" dirty="0" smtClean="0">
                <a:solidFill>
                  <a:schemeClr val="bg1"/>
                </a:solidFill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좁게</a:t>
            </a:r>
            <a:r>
              <a:rPr lang="en-US" altLang="ko-KR" sz="1600" spc="-70" dirty="0" smtClean="0">
                <a:solidFill>
                  <a:schemeClr val="bg1"/>
                </a:solidFill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]</a:t>
            </a:r>
            <a:r>
              <a:rPr lang="ko-KR" altLang="en-US" sz="1600" spc="-70" dirty="0" smtClean="0">
                <a:solidFill>
                  <a:schemeClr val="bg1"/>
                </a:solidFill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로 설정하니 글자 간격이 너무 좁은 느낌</a:t>
            </a:r>
            <a:endParaRPr lang="en-US" altLang="ko-KR" sz="1600" spc="-70" dirty="0" smtClean="0">
              <a:solidFill>
                <a:schemeClr val="bg1"/>
              </a:solidFill>
              <a:latin typeface="Pretendard Variable" pitchFamily="2" charset="-127"/>
              <a:ea typeface="Pretendard Variable" pitchFamily="2" charset="-127"/>
              <a:cs typeface="Pretendard Variable" pitchFamily="2" charset="-127"/>
            </a:endParaRPr>
          </a:p>
        </p:txBody>
      </p:sp>
      <p:sp>
        <p:nvSpPr>
          <p:cNvPr id="24" name="직사각형 23"/>
          <p:cNvSpPr/>
          <p:nvPr/>
        </p:nvSpPr>
        <p:spPr>
          <a:xfrm>
            <a:off x="335568" y="254246"/>
            <a:ext cx="556231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600" spc="-70" dirty="0"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PPT</a:t>
            </a:r>
            <a:r>
              <a:rPr lang="ko-KR" altLang="en-US" sz="1600" spc="-70" dirty="0"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에서 </a:t>
            </a:r>
            <a:r>
              <a:rPr lang="ko-KR" altLang="en-US" sz="1600" spc="-70" dirty="0" err="1"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타이포그래피</a:t>
            </a:r>
            <a:r>
              <a:rPr lang="ko-KR" altLang="en-US" sz="1600" spc="-70" dirty="0"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 잘 하는 </a:t>
            </a:r>
            <a:r>
              <a:rPr lang="ko-KR" altLang="en-US" sz="1600" spc="-70" dirty="0" smtClean="0"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방법 </a:t>
            </a:r>
            <a:r>
              <a:rPr lang="en-US" altLang="ko-KR" sz="1600" spc="-70" dirty="0" smtClean="0"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– </a:t>
            </a:r>
            <a:r>
              <a:rPr lang="ko-KR" altLang="en-US" sz="1600" spc="-70" dirty="0"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행</a:t>
            </a:r>
            <a:r>
              <a:rPr lang="ko-KR" altLang="en-US" sz="1600" spc="-70" dirty="0" smtClean="0"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간 조절하기</a:t>
            </a:r>
            <a:endParaRPr lang="en-US" altLang="ko-KR" sz="1600" spc="-70" dirty="0">
              <a:latin typeface="Pretendard Variable" pitchFamily="2" charset="-127"/>
              <a:ea typeface="Pretendard Variable" pitchFamily="2" charset="-127"/>
              <a:cs typeface="Pretendard Variable" pitchFamily="2" charset="-127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941832" y="4060821"/>
            <a:ext cx="6921200" cy="9048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ko-KR" altLang="en-US" sz="2400" spc="-70" dirty="0" smtClean="0"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또 다른 디자인으로 더 나은 세상을 꿈꾸는</a:t>
            </a:r>
            <a:endParaRPr lang="en-US" altLang="ko-KR" sz="2400" spc="-70" dirty="0" smtClean="0">
              <a:latin typeface="Pretendard Variable" pitchFamily="2" charset="-127"/>
              <a:ea typeface="Pretendard Variable" pitchFamily="2" charset="-127"/>
              <a:cs typeface="Pretendard Variable" pitchFamily="2" charset="-127"/>
            </a:endParaRPr>
          </a:p>
          <a:p>
            <a:pPr>
              <a:lnSpc>
                <a:spcPct val="110000"/>
              </a:lnSpc>
            </a:pPr>
            <a:r>
              <a:rPr lang="ko-KR" altLang="en-US" sz="2400" spc="-70" dirty="0" smtClean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브랜드 컨설팅 그룹 </a:t>
            </a:r>
            <a:r>
              <a:rPr lang="en-US" altLang="ko-KR" sz="2400" spc="-70" dirty="0" err="1" smtClean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an.other</a:t>
            </a:r>
            <a:endParaRPr lang="en-US" altLang="ko-KR" sz="2400" spc="-70" dirty="0" smtClean="0"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9105930" y="4122232"/>
            <a:ext cx="215033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smtClean="0"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행간 </a:t>
            </a:r>
            <a:r>
              <a:rPr lang="en-US" altLang="ko-KR" sz="2000" dirty="0" smtClean="0"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1.1</a:t>
            </a:r>
          </a:p>
        </p:txBody>
      </p:sp>
      <p:grpSp>
        <p:nvGrpSpPr>
          <p:cNvPr id="33" name="그룹 32"/>
          <p:cNvGrpSpPr/>
          <p:nvPr/>
        </p:nvGrpSpPr>
        <p:grpSpPr>
          <a:xfrm>
            <a:off x="7774640" y="4253929"/>
            <a:ext cx="1141522" cy="118342"/>
            <a:chOff x="7884368" y="1818793"/>
            <a:chExt cx="1141522" cy="118342"/>
          </a:xfrm>
        </p:grpSpPr>
        <p:cxnSp>
          <p:nvCxnSpPr>
            <p:cNvPr id="34" name="직선 연결선 33"/>
            <p:cNvCxnSpPr/>
            <p:nvPr/>
          </p:nvCxnSpPr>
          <p:spPr>
            <a:xfrm>
              <a:off x="7884368" y="1887295"/>
              <a:ext cx="1082351" cy="0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타원 34"/>
            <p:cNvSpPr/>
            <p:nvPr/>
          </p:nvSpPr>
          <p:spPr>
            <a:xfrm>
              <a:off x="8907548" y="1818793"/>
              <a:ext cx="118342" cy="118342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/>
            </a:p>
          </p:txBody>
        </p:sp>
      </p:grpSp>
      <p:sp>
        <p:nvSpPr>
          <p:cNvPr id="36" name="TextBox 35"/>
          <p:cNvSpPr txBox="1"/>
          <p:nvPr/>
        </p:nvSpPr>
        <p:spPr>
          <a:xfrm>
            <a:off x="941832" y="5194254"/>
            <a:ext cx="6921200" cy="978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ko-KR" altLang="en-US" sz="2400" spc="-70" dirty="0" smtClean="0"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또 다른 디자인으로 더 나은 세상을 꿈꾸는</a:t>
            </a:r>
            <a:endParaRPr lang="en-US" altLang="ko-KR" sz="2400" spc="-70" dirty="0" smtClean="0">
              <a:latin typeface="Pretendard Variable" pitchFamily="2" charset="-127"/>
              <a:ea typeface="Pretendard Variable" pitchFamily="2" charset="-127"/>
              <a:cs typeface="Pretendard Variable" pitchFamily="2" charset="-127"/>
            </a:endParaRPr>
          </a:p>
          <a:p>
            <a:pPr>
              <a:lnSpc>
                <a:spcPct val="120000"/>
              </a:lnSpc>
            </a:pPr>
            <a:r>
              <a:rPr lang="ko-KR" altLang="en-US" sz="2400" spc="-70" dirty="0" smtClean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브랜드 컨설팅 그룹 </a:t>
            </a:r>
            <a:r>
              <a:rPr lang="en-US" altLang="ko-KR" sz="2400" spc="-70" dirty="0" err="1" smtClean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an.other</a:t>
            </a:r>
            <a:endParaRPr lang="en-US" altLang="ko-KR" sz="2400" spc="-70" dirty="0" smtClean="0"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9105930" y="5246521"/>
            <a:ext cx="215033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smtClean="0"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행간 </a:t>
            </a:r>
            <a:r>
              <a:rPr lang="en-US" altLang="ko-KR" sz="2000" dirty="0" smtClean="0"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1.2</a:t>
            </a:r>
          </a:p>
        </p:txBody>
      </p:sp>
      <p:grpSp>
        <p:nvGrpSpPr>
          <p:cNvPr id="38" name="그룹 37"/>
          <p:cNvGrpSpPr/>
          <p:nvPr/>
        </p:nvGrpSpPr>
        <p:grpSpPr>
          <a:xfrm>
            <a:off x="7774640" y="5387362"/>
            <a:ext cx="1141522" cy="118342"/>
            <a:chOff x="7884368" y="1818793"/>
            <a:chExt cx="1141522" cy="118342"/>
          </a:xfrm>
        </p:grpSpPr>
        <p:cxnSp>
          <p:nvCxnSpPr>
            <p:cNvPr id="39" name="직선 연결선 38"/>
            <p:cNvCxnSpPr/>
            <p:nvPr/>
          </p:nvCxnSpPr>
          <p:spPr>
            <a:xfrm>
              <a:off x="7884368" y="1887295"/>
              <a:ext cx="1082351" cy="0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타원 39"/>
            <p:cNvSpPr/>
            <p:nvPr/>
          </p:nvSpPr>
          <p:spPr>
            <a:xfrm>
              <a:off x="8907548" y="1818793"/>
              <a:ext cx="118342" cy="118342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/>
            </a:p>
          </p:txBody>
        </p:sp>
      </p:grpSp>
      <p:sp>
        <p:nvSpPr>
          <p:cNvPr id="41" name="TextBox 40"/>
          <p:cNvSpPr txBox="1"/>
          <p:nvPr/>
        </p:nvSpPr>
        <p:spPr>
          <a:xfrm>
            <a:off x="963168" y="3379198"/>
            <a:ext cx="5602224" cy="338554"/>
          </a:xfrm>
          <a:prstGeom prst="rect">
            <a:avLst/>
          </a:prstGeom>
          <a:solidFill>
            <a:srgbClr val="C314BA"/>
          </a:solidFill>
        </p:spPr>
        <p:txBody>
          <a:bodyPr wrap="square" lIns="180000" rtlCol="0">
            <a:spAutoFit/>
          </a:bodyPr>
          <a:lstStyle/>
          <a:p>
            <a:r>
              <a:rPr lang="en-US" altLang="ko-KR" sz="1600" spc="-70" dirty="0" smtClean="0">
                <a:solidFill>
                  <a:schemeClr val="bg1"/>
                </a:solidFill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2. </a:t>
            </a:r>
            <a:r>
              <a:rPr lang="ko-KR" altLang="en-US" sz="1600" spc="-70" dirty="0" smtClean="0">
                <a:solidFill>
                  <a:schemeClr val="bg1"/>
                </a:solidFill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자간을 </a:t>
            </a:r>
            <a:r>
              <a:rPr lang="en-US" altLang="ko-KR" sz="1600" spc="-70" dirty="0">
                <a:solidFill>
                  <a:schemeClr val="bg1"/>
                </a:solidFill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[</a:t>
            </a:r>
            <a:r>
              <a:rPr lang="ko-KR" altLang="en-US" sz="1600" spc="-70" dirty="0" smtClean="0">
                <a:solidFill>
                  <a:schemeClr val="bg1"/>
                </a:solidFill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좁게</a:t>
            </a:r>
            <a:r>
              <a:rPr lang="en-US" altLang="ko-KR" sz="1600" spc="-70" dirty="0" smtClean="0">
                <a:solidFill>
                  <a:schemeClr val="bg1"/>
                </a:solidFill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]</a:t>
            </a:r>
            <a:r>
              <a:rPr lang="ko-KR" altLang="en-US" sz="1600" spc="-70" dirty="0" smtClean="0">
                <a:solidFill>
                  <a:schemeClr val="bg1"/>
                </a:solidFill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로 설정 후 </a:t>
            </a:r>
            <a:r>
              <a:rPr lang="en-US" altLang="ko-KR" sz="1600" spc="-70" dirty="0" smtClean="0">
                <a:solidFill>
                  <a:schemeClr val="bg1"/>
                </a:solidFill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0.7 ~ 1.0</a:t>
            </a:r>
            <a:r>
              <a:rPr lang="ko-KR" altLang="en-US" sz="1600" spc="-70" dirty="0" smtClean="0">
                <a:solidFill>
                  <a:schemeClr val="bg1"/>
                </a:solidFill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으로 조절하니 보다 안정적인 느낌 </a:t>
            </a:r>
            <a:endParaRPr lang="en-US" altLang="ko-KR" sz="1600" spc="-70" dirty="0" smtClean="0">
              <a:solidFill>
                <a:schemeClr val="bg1"/>
              </a:solidFill>
              <a:latin typeface="Pretendard Variable" pitchFamily="2" charset="-127"/>
              <a:ea typeface="Pretendard Variable" pitchFamily="2" charset="-127"/>
              <a:cs typeface="Pretendard Variable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978105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30" grpId="0"/>
      <p:bldP spid="32" grpId="0"/>
      <p:bldP spid="36" grpId="0"/>
      <p:bldP spid="37" grpId="0"/>
      <p:bldP spid="4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3167" y="1623704"/>
            <a:ext cx="2213297" cy="2009775"/>
          </a:xfrm>
          <a:prstGeom prst="roundRect">
            <a:avLst>
              <a:gd name="adj" fmla="val 8073"/>
            </a:avLst>
          </a:prstGeom>
          <a:ln>
            <a:solidFill>
              <a:schemeClr val="bg1">
                <a:lumMod val="85000"/>
              </a:schemeClr>
            </a:solidFill>
          </a:ln>
        </p:spPr>
      </p:pic>
      <p:sp>
        <p:nvSpPr>
          <p:cNvPr id="46" name="TextBox 45"/>
          <p:cNvSpPr txBox="1"/>
          <p:nvPr/>
        </p:nvSpPr>
        <p:spPr>
          <a:xfrm>
            <a:off x="963167" y="1041916"/>
            <a:ext cx="6961633" cy="363176"/>
          </a:xfrm>
          <a:prstGeom prst="rect">
            <a:avLst/>
          </a:prstGeom>
          <a:solidFill>
            <a:srgbClr val="C314BA"/>
          </a:solidFill>
        </p:spPr>
        <p:txBody>
          <a:bodyPr wrap="square" lIns="180000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ko-KR" sz="1600" spc="-100" dirty="0" smtClean="0">
                <a:solidFill>
                  <a:schemeClr val="bg1"/>
                </a:solidFill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1. </a:t>
            </a:r>
            <a:r>
              <a:rPr lang="ko-KR" altLang="en-US" sz="1600" spc="-100" dirty="0">
                <a:solidFill>
                  <a:schemeClr val="bg1"/>
                </a:solidFill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행</a:t>
            </a:r>
            <a:r>
              <a:rPr lang="ko-KR" altLang="en-US" sz="1600" spc="-100" dirty="0" smtClean="0">
                <a:solidFill>
                  <a:schemeClr val="bg1"/>
                </a:solidFill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간을 조정할 텍스트 클릭 → 행간 </a:t>
            </a:r>
            <a:r>
              <a:rPr lang="en-US" altLang="ko-KR" sz="1600" spc="-100" dirty="0" smtClean="0">
                <a:solidFill>
                  <a:schemeClr val="bg1"/>
                </a:solidFill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[</a:t>
            </a:r>
            <a:r>
              <a:rPr lang="ko-KR" altLang="en-US" sz="1600" spc="-100" dirty="0" smtClean="0">
                <a:solidFill>
                  <a:schemeClr val="bg1"/>
                </a:solidFill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줄 간격 옵션</a:t>
            </a:r>
            <a:r>
              <a:rPr lang="en-US" altLang="ko-KR" sz="1600" spc="-100" dirty="0" smtClean="0">
                <a:solidFill>
                  <a:schemeClr val="bg1"/>
                </a:solidFill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] </a:t>
            </a:r>
            <a:r>
              <a:rPr lang="ko-KR" altLang="en-US" sz="1600" spc="-100" dirty="0" smtClean="0">
                <a:solidFill>
                  <a:schemeClr val="bg1"/>
                </a:solidFill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클릭</a:t>
            </a:r>
            <a:endParaRPr lang="en-US" altLang="ko-KR" sz="1600" spc="-100" dirty="0" smtClean="0">
              <a:solidFill>
                <a:schemeClr val="bg1"/>
              </a:solidFill>
              <a:latin typeface="Pretendard Variable" pitchFamily="2" charset="-127"/>
              <a:ea typeface="Pretendard Variable" pitchFamily="2" charset="-127"/>
              <a:cs typeface="Pretendard Variable" pitchFamily="2" charset="-127"/>
            </a:endParaRPr>
          </a:p>
        </p:txBody>
      </p:sp>
      <p:sp>
        <p:nvSpPr>
          <p:cNvPr id="49" name="직사각형 48"/>
          <p:cNvSpPr/>
          <p:nvPr/>
        </p:nvSpPr>
        <p:spPr>
          <a:xfrm>
            <a:off x="335568" y="254246"/>
            <a:ext cx="556231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600" spc="-70" dirty="0"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PPT</a:t>
            </a:r>
            <a:r>
              <a:rPr lang="ko-KR" altLang="en-US" sz="1600" spc="-70" dirty="0"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에서 </a:t>
            </a:r>
            <a:r>
              <a:rPr lang="ko-KR" altLang="en-US" sz="1600" spc="-70" dirty="0" err="1"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타이포그래피</a:t>
            </a:r>
            <a:r>
              <a:rPr lang="ko-KR" altLang="en-US" sz="1600" spc="-70" dirty="0"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 잘 하는 </a:t>
            </a:r>
            <a:r>
              <a:rPr lang="ko-KR" altLang="en-US" sz="1600" spc="-70" dirty="0" smtClean="0"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방법 </a:t>
            </a:r>
            <a:r>
              <a:rPr lang="en-US" altLang="ko-KR" sz="1600" spc="-70" dirty="0" smtClean="0"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– </a:t>
            </a:r>
            <a:r>
              <a:rPr lang="ko-KR" altLang="en-US" sz="1600" spc="-70" dirty="0"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행</a:t>
            </a:r>
            <a:r>
              <a:rPr lang="ko-KR" altLang="en-US" sz="1600" spc="-70" dirty="0" smtClean="0"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간 조절하기</a:t>
            </a:r>
            <a:endParaRPr lang="en-US" altLang="ko-KR" sz="1600" spc="-70" dirty="0">
              <a:latin typeface="Pretendard Variable" pitchFamily="2" charset="-127"/>
              <a:ea typeface="Pretendard Variable" pitchFamily="2" charset="-127"/>
              <a:cs typeface="Pretendard Variable" pitchFamily="2" charset="-127"/>
            </a:endParaRPr>
          </a:p>
        </p:txBody>
      </p:sp>
      <p:sp>
        <p:nvSpPr>
          <p:cNvPr id="50" name="모서리가 둥근 직사각형 49"/>
          <p:cNvSpPr/>
          <p:nvPr/>
        </p:nvSpPr>
        <p:spPr>
          <a:xfrm>
            <a:off x="1495552" y="1661878"/>
            <a:ext cx="405384" cy="350492"/>
          </a:xfrm>
          <a:prstGeom prst="roundRect">
            <a:avLst/>
          </a:prstGeom>
          <a:noFill/>
          <a:ln w="38100">
            <a:solidFill>
              <a:srgbClr val="C314B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4" name="모서리가 둥근 직사각형 53"/>
          <p:cNvSpPr/>
          <p:nvPr/>
        </p:nvSpPr>
        <p:spPr>
          <a:xfrm>
            <a:off x="1539239" y="3154942"/>
            <a:ext cx="1359249" cy="258818"/>
          </a:xfrm>
          <a:prstGeom prst="roundRect">
            <a:avLst/>
          </a:prstGeom>
          <a:noFill/>
          <a:ln w="38100">
            <a:solidFill>
              <a:srgbClr val="C314B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2" name="TextBox 71"/>
          <p:cNvSpPr txBox="1"/>
          <p:nvPr/>
        </p:nvSpPr>
        <p:spPr>
          <a:xfrm>
            <a:off x="963167" y="3976353"/>
            <a:ext cx="6961633" cy="363176"/>
          </a:xfrm>
          <a:prstGeom prst="rect">
            <a:avLst/>
          </a:prstGeom>
          <a:solidFill>
            <a:srgbClr val="C314BA"/>
          </a:solidFill>
        </p:spPr>
        <p:txBody>
          <a:bodyPr wrap="square" lIns="180000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ko-KR" sz="1600" spc="-100" dirty="0">
                <a:solidFill>
                  <a:schemeClr val="bg1"/>
                </a:solidFill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2</a:t>
            </a:r>
            <a:r>
              <a:rPr lang="en-US" altLang="ko-KR" sz="1600" spc="-100" dirty="0" smtClean="0">
                <a:solidFill>
                  <a:schemeClr val="bg1"/>
                </a:solidFill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. </a:t>
            </a:r>
            <a:r>
              <a:rPr lang="ko-KR" altLang="en-US" sz="1600" spc="-100" dirty="0" smtClean="0">
                <a:solidFill>
                  <a:schemeClr val="bg1"/>
                </a:solidFill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줄 간격 </a:t>
            </a:r>
            <a:r>
              <a:rPr lang="en-US" altLang="ko-KR" sz="1600" spc="-100" dirty="0" smtClean="0">
                <a:solidFill>
                  <a:schemeClr val="bg1"/>
                </a:solidFill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[</a:t>
            </a:r>
            <a:r>
              <a:rPr lang="ko-KR" altLang="en-US" sz="1600" spc="-100" dirty="0" smtClean="0">
                <a:solidFill>
                  <a:schemeClr val="bg1"/>
                </a:solidFill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배수</a:t>
            </a:r>
            <a:r>
              <a:rPr lang="en-US" altLang="ko-KR" sz="1600" spc="-100" dirty="0" smtClean="0">
                <a:solidFill>
                  <a:schemeClr val="bg1"/>
                </a:solidFill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] </a:t>
            </a:r>
            <a:r>
              <a:rPr lang="ko-KR" altLang="en-US" sz="1600" spc="-100" dirty="0" smtClean="0">
                <a:solidFill>
                  <a:schemeClr val="bg1"/>
                </a:solidFill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클릭 후 값 </a:t>
            </a:r>
            <a:r>
              <a:rPr lang="en-US" altLang="ko-KR" sz="1600" spc="-100" dirty="0" smtClean="0">
                <a:solidFill>
                  <a:schemeClr val="bg1"/>
                </a:solidFill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1.1 </a:t>
            </a:r>
            <a:r>
              <a:rPr lang="ko-KR" altLang="en-US" sz="1600" spc="-100" dirty="0" smtClean="0">
                <a:solidFill>
                  <a:schemeClr val="bg1"/>
                </a:solidFill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입력 </a:t>
            </a:r>
            <a:r>
              <a:rPr lang="en-US" altLang="ko-KR" sz="1600" spc="-100" dirty="0" smtClean="0">
                <a:solidFill>
                  <a:schemeClr val="bg1"/>
                </a:solidFill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- 1.2~ 1.3 </a:t>
            </a:r>
            <a:r>
              <a:rPr lang="ko-KR" altLang="en-US" sz="1600" spc="-100" dirty="0" smtClean="0">
                <a:solidFill>
                  <a:schemeClr val="bg1"/>
                </a:solidFill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등 숫자를 크게 쓸수록 자간이 넓어집니다</a:t>
            </a:r>
            <a:r>
              <a:rPr lang="en-US" altLang="ko-KR" sz="1600" spc="-100" dirty="0" smtClean="0">
                <a:solidFill>
                  <a:schemeClr val="bg1"/>
                </a:solidFill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.</a:t>
            </a:r>
          </a:p>
        </p:txBody>
      </p:sp>
      <p:grpSp>
        <p:nvGrpSpPr>
          <p:cNvPr id="4" name="그룹 3"/>
          <p:cNvGrpSpPr/>
          <p:nvPr/>
        </p:nvGrpSpPr>
        <p:grpSpPr>
          <a:xfrm>
            <a:off x="963167" y="4536312"/>
            <a:ext cx="2779429" cy="1448710"/>
            <a:chOff x="963167" y="4536312"/>
            <a:chExt cx="2779429" cy="1448710"/>
          </a:xfrm>
        </p:grpSpPr>
        <p:pic>
          <p:nvPicPr>
            <p:cNvPr id="3" name="그림 2"/>
            <p:cNvPicPr>
              <a:picLocks noChangeAspect="1"/>
            </p:cNvPicPr>
            <p:nvPr/>
          </p:nvPicPr>
          <p:blipFill rotWithShape="1">
            <a:blip r:embed="rId3"/>
            <a:srcRect l="38339" t="55006"/>
            <a:stretch/>
          </p:blipFill>
          <p:spPr>
            <a:xfrm>
              <a:off x="963167" y="4536312"/>
              <a:ext cx="2779429" cy="1448709"/>
            </a:xfrm>
            <a:prstGeom prst="roundRect">
              <a:avLst>
                <a:gd name="adj" fmla="val 3379"/>
              </a:avLst>
            </a:prstGeom>
            <a:ln>
              <a:solidFill>
                <a:schemeClr val="bg1">
                  <a:lumMod val="85000"/>
                </a:schemeClr>
              </a:solidFill>
            </a:ln>
          </p:spPr>
        </p:pic>
        <p:sp>
          <p:nvSpPr>
            <p:cNvPr id="18" name="모서리가 둥근 직사각형 17"/>
            <p:cNvSpPr/>
            <p:nvPr/>
          </p:nvSpPr>
          <p:spPr>
            <a:xfrm>
              <a:off x="1642078" y="5742432"/>
              <a:ext cx="726217" cy="242590"/>
            </a:xfrm>
            <a:prstGeom prst="roundRect">
              <a:avLst/>
            </a:prstGeom>
            <a:noFill/>
            <a:ln w="38100">
              <a:solidFill>
                <a:srgbClr val="C314B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모서리가 둥근 직사각형 18"/>
            <p:cNvSpPr/>
            <p:nvPr/>
          </p:nvSpPr>
          <p:spPr>
            <a:xfrm>
              <a:off x="2383361" y="4805830"/>
              <a:ext cx="1007539" cy="284330"/>
            </a:xfrm>
            <a:prstGeom prst="roundRect">
              <a:avLst/>
            </a:prstGeom>
            <a:noFill/>
            <a:ln w="38100">
              <a:solidFill>
                <a:srgbClr val="C314B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8928672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  <p:bldP spid="7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모서리가 둥근 직사각형 36"/>
          <p:cNvSpPr/>
          <p:nvPr/>
        </p:nvSpPr>
        <p:spPr>
          <a:xfrm>
            <a:off x="1104854" y="2523317"/>
            <a:ext cx="9528048" cy="2569891"/>
          </a:xfrm>
          <a:prstGeom prst="roundRect">
            <a:avLst>
              <a:gd name="adj" fmla="val 5307"/>
            </a:avLst>
          </a:prstGeom>
          <a:solidFill>
            <a:srgbClr val="FFF9ED"/>
          </a:solidFill>
          <a:ln w="19050">
            <a:solidFill>
              <a:schemeClr val="tx1"/>
            </a:solidFill>
            <a:prstDash val="sysDot"/>
          </a:ln>
          <a:effectLst>
            <a:outerShdw blurRad="1270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모서리가 둥근 직사각형 1"/>
          <p:cNvSpPr/>
          <p:nvPr/>
        </p:nvSpPr>
        <p:spPr>
          <a:xfrm>
            <a:off x="1115568" y="1005840"/>
            <a:ext cx="9528048" cy="1143000"/>
          </a:xfrm>
          <a:prstGeom prst="round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TextBox 15"/>
          <p:cNvSpPr txBox="1"/>
          <p:nvPr/>
        </p:nvSpPr>
        <p:spPr>
          <a:xfrm>
            <a:off x="1554480" y="2671235"/>
            <a:ext cx="5952744" cy="9048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ko-KR" altLang="en-US" sz="2400" spc="-70" dirty="0" smtClean="0"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또 다른 디자인으로 더 나은 세상을 꿈꾸는</a:t>
            </a:r>
            <a:endParaRPr lang="en-US" altLang="ko-KR" sz="2400" spc="-70" dirty="0" smtClean="0">
              <a:latin typeface="Pretendard Variable" pitchFamily="2" charset="-127"/>
              <a:ea typeface="Pretendard Variable" pitchFamily="2" charset="-127"/>
              <a:cs typeface="Pretendard Variable" pitchFamily="2" charset="-127"/>
            </a:endParaRPr>
          </a:p>
          <a:p>
            <a:pPr>
              <a:lnSpc>
                <a:spcPct val="110000"/>
              </a:lnSpc>
            </a:pPr>
            <a:r>
              <a:rPr lang="ko-KR" altLang="en-US" sz="2400" spc="-70" dirty="0" smtClean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브랜드 컨설팅 그룹 </a:t>
            </a:r>
            <a:r>
              <a:rPr lang="en-US" altLang="ko-KR" sz="2400" spc="-70" dirty="0" err="1" smtClean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an.other</a:t>
            </a:r>
            <a:endParaRPr lang="en-US" altLang="ko-KR" sz="2400" spc="-70" dirty="0" smtClean="0"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8482568" y="2714056"/>
            <a:ext cx="215033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smtClean="0"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행간 </a:t>
            </a:r>
            <a:r>
              <a:rPr lang="en-US" altLang="ko-KR" sz="2000" dirty="0" smtClean="0"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1.1</a:t>
            </a:r>
          </a:p>
        </p:txBody>
      </p:sp>
      <p:grpSp>
        <p:nvGrpSpPr>
          <p:cNvPr id="18" name="그룹 17"/>
          <p:cNvGrpSpPr/>
          <p:nvPr/>
        </p:nvGrpSpPr>
        <p:grpSpPr>
          <a:xfrm>
            <a:off x="7096414" y="2845753"/>
            <a:ext cx="1141522" cy="118342"/>
            <a:chOff x="7884368" y="1818793"/>
            <a:chExt cx="1141522" cy="118342"/>
          </a:xfrm>
        </p:grpSpPr>
        <p:cxnSp>
          <p:nvCxnSpPr>
            <p:cNvPr id="19" name="직선 연결선 18"/>
            <p:cNvCxnSpPr/>
            <p:nvPr/>
          </p:nvCxnSpPr>
          <p:spPr>
            <a:xfrm>
              <a:off x="7884368" y="1887295"/>
              <a:ext cx="1082351" cy="0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타원 19"/>
            <p:cNvSpPr/>
            <p:nvPr/>
          </p:nvSpPr>
          <p:spPr>
            <a:xfrm>
              <a:off x="8907548" y="1818793"/>
              <a:ext cx="118342" cy="118342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/>
            </a:p>
          </p:txBody>
        </p:sp>
      </p:grpSp>
      <p:sp>
        <p:nvSpPr>
          <p:cNvPr id="21" name="TextBox 20"/>
          <p:cNvSpPr txBox="1"/>
          <p:nvPr/>
        </p:nvSpPr>
        <p:spPr>
          <a:xfrm>
            <a:off x="1554480" y="3983573"/>
            <a:ext cx="5952744" cy="9400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ko-KR" altLang="en-US" sz="2400" spc="-70" dirty="0" smtClean="0"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또 다른 디자인으로 더 나은 세상을 꿈꾸는</a:t>
            </a:r>
            <a:endParaRPr lang="en-US" altLang="ko-KR" sz="2400" spc="-70" dirty="0" smtClean="0">
              <a:latin typeface="Pretendard Variable" pitchFamily="2" charset="-127"/>
              <a:ea typeface="Pretendard Variable" pitchFamily="2" charset="-127"/>
              <a:cs typeface="Pretendard Variable" pitchFamily="2" charset="-127"/>
            </a:endParaRPr>
          </a:p>
          <a:p>
            <a:pPr>
              <a:lnSpc>
                <a:spcPct val="120000"/>
              </a:lnSpc>
            </a:pPr>
            <a:r>
              <a:rPr lang="ko-KR" altLang="en-US" sz="2400" spc="-70" dirty="0" smtClean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브랜드 컨설팅 그룹 </a:t>
            </a:r>
            <a:r>
              <a:rPr lang="en-US" altLang="ko-KR" sz="2400" spc="-70" dirty="0" err="1" smtClean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an.other</a:t>
            </a:r>
            <a:endParaRPr lang="en-US" altLang="ko-KR" sz="2400" spc="-70" dirty="0" smtClean="0"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8482568" y="4035840"/>
            <a:ext cx="215033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smtClean="0"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행간 </a:t>
            </a:r>
            <a:r>
              <a:rPr lang="en-US" altLang="ko-KR" sz="2000" dirty="0" smtClean="0"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1.2</a:t>
            </a:r>
          </a:p>
        </p:txBody>
      </p:sp>
      <p:grpSp>
        <p:nvGrpSpPr>
          <p:cNvPr id="23" name="그룹 22"/>
          <p:cNvGrpSpPr/>
          <p:nvPr/>
        </p:nvGrpSpPr>
        <p:grpSpPr>
          <a:xfrm>
            <a:off x="7096414" y="4176681"/>
            <a:ext cx="1141522" cy="118342"/>
            <a:chOff x="7884368" y="1818793"/>
            <a:chExt cx="1141522" cy="118342"/>
          </a:xfrm>
        </p:grpSpPr>
        <p:cxnSp>
          <p:nvCxnSpPr>
            <p:cNvPr id="24" name="직선 연결선 23"/>
            <p:cNvCxnSpPr/>
            <p:nvPr/>
          </p:nvCxnSpPr>
          <p:spPr>
            <a:xfrm>
              <a:off x="7884368" y="1887295"/>
              <a:ext cx="1082351" cy="0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타원 24"/>
            <p:cNvSpPr/>
            <p:nvPr/>
          </p:nvSpPr>
          <p:spPr>
            <a:xfrm>
              <a:off x="8907548" y="1818793"/>
              <a:ext cx="118342" cy="118342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/>
            </a:p>
          </p:txBody>
        </p:sp>
      </p:grpSp>
      <p:sp>
        <p:nvSpPr>
          <p:cNvPr id="26" name="TextBox 25"/>
          <p:cNvSpPr txBox="1"/>
          <p:nvPr/>
        </p:nvSpPr>
        <p:spPr>
          <a:xfrm>
            <a:off x="1554480" y="5321048"/>
            <a:ext cx="5952744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ko-KR" altLang="en-US" sz="2400" spc="-70" dirty="0" smtClean="0"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또 다른 디자인으로 더 나은 세상을 꿈꾸는</a:t>
            </a:r>
            <a:endParaRPr lang="en-US" altLang="ko-KR" sz="2400" spc="-70" dirty="0" smtClean="0">
              <a:latin typeface="Pretendard Variable" pitchFamily="2" charset="-127"/>
              <a:ea typeface="Pretendard Variable" pitchFamily="2" charset="-127"/>
              <a:cs typeface="Pretendard Variable" pitchFamily="2" charset="-127"/>
            </a:endParaRPr>
          </a:p>
          <a:p>
            <a:pPr>
              <a:lnSpc>
                <a:spcPct val="130000"/>
              </a:lnSpc>
            </a:pPr>
            <a:r>
              <a:rPr lang="ko-KR" altLang="en-US" sz="2400" spc="-70" dirty="0" smtClean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브랜드 컨설팅 그룹 </a:t>
            </a:r>
            <a:r>
              <a:rPr lang="en-US" altLang="ko-KR" sz="2400" spc="-70" dirty="0" err="1" smtClean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an.other</a:t>
            </a:r>
            <a:endParaRPr lang="en-US" altLang="ko-KR" sz="2400" spc="-70" dirty="0" smtClean="0"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8482568" y="5373315"/>
            <a:ext cx="215033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smtClean="0"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행간 </a:t>
            </a:r>
            <a:r>
              <a:rPr lang="en-US" altLang="ko-KR" sz="2000" dirty="0" smtClean="0"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1.3</a:t>
            </a:r>
          </a:p>
        </p:txBody>
      </p:sp>
      <p:grpSp>
        <p:nvGrpSpPr>
          <p:cNvPr id="28" name="그룹 27"/>
          <p:cNvGrpSpPr/>
          <p:nvPr/>
        </p:nvGrpSpPr>
        <p:grpSpPr>
          <a:xfrm>
            <a:off x="7096414" y="5514156"/>
            <a:ext cx="1141522" cy="118342"/>
            <a:chOff x="7884368" y="1818793"/>
            <a:chExt cx="1141522" cy="118342"/>
          </a:xfrm>
        </p:grpSpPr>
        <p:cxnSp>
          <p:nvCxnSpPr>
            <p:cNvPr id="29" name="직선 연결선 28"/>
            <p:cNvCxnSpPr/>
            <p:nvPr/>
          </p:nvCxnSpPr>
          <p:spPr>
            <a:xfrm>
              <a:off x="7884368" y="1887295"/>
              <a:ext cx="1082351" cy="0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타원 29"/>
            <p:cNvSpPr/>
            <p:nvPr/>
          </p:nvSpPr>
          <p:spPr>
            <a:xfrm>
              <a:off x="8907548" y="1818793"/>
              <a:ext cx="118342" cy="118342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/>
            </a:p>
          </p:txBody>
        </p:sp>
      </p:grpSp>
      <p:sp>
        <p:nvSpPr>
          <p:cNvPr id="31" name="TextBox 30"/>
          <p:cNvSpPr txBox="1"/>
          <p:nvPr/>
        </p:nvSpPr>
        <p:spPr>
          <a:xfrm>
            <a:off x="1554480" y="1152360"/>
            <a:ext cx="59527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spc="-70" dirty="0" smtClean="0">
                <a:solidFill>
                  <a:schemeClr val="bg1"/>
                </a:solidFill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또 다른 디자인으로 더 나은 세상을 꿈꾸는</a:t>
            </a:r>
            <a:endParaRPr lang="en-US" altLang="ko-KR" sz="2400" spc="-70" dirty="0" smtClean="0">
              <a:solidFill>
                <a:schemeClr val="bg1"/>
              </a:solidFill>
              <a:latin typeface="Pretendard Variable" pitchFamily="2" charset="-127"/>
              <a:ea typeface="Pretendard Variable" pitchFamily="2" charset="-127"/>
              <a:cs typeface="Pretendard Variable" pitchFamily="2" charset="-127"/>
            </a:endParaRPr>
          </a:p>
          <a:p>
            <a:r>
              <a:rPr lang="ko-KR" altLang="en-US" sz="2400" spc="-70" dirty="0" smtClean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브랜드 컨설팅 그룹 </a:t>
            </a:r>
            <a:r>
              <a:rPr lang="en-US" altLang="ko-KR" sz="2400" spc="-70" dirty="0" err="1" smtClean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an.other</a:t>
            </a:r>
            <a:endParaRPr lang="en-US" altLang="ko-KR" sz="2400" spc="-70" dirty="0" smtClean="0">
              <a:solidFill>
                <a:schemeClr val="bg1"/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8482568" y="1213771"/>
            <a:ext cx="12466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smtClean="0">
                <a:solidFill>
                  <a:schemeClr val="bg1"/>
                </a:solidFill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행간 </a:t>
            </a:r>
            <a:r>
              <a:rPr lang="en-US" altLang="ko-KR" sz="2000" dirty="0" smtClean="0">
                <a:solidFill>
                  <a:schemeClr val="bg1"/>
                </a:solidFill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1.0</a:t>
            </a:r>
          </a:p>
        </p:txBody>
      </p:sp>
      <p:grpSp>
        <p:nvGrpSpPr>
          <p:cNvPr id="33" name="그룹 32"/>
          <p:cNvGrpSpPr/>
          <p:nvPr/>
        </p:nvGrpSpPr>
        <p:grpSpPr>
          <a:xfrm>
            <a:off x="7096414" y="1345468"/>
            <a:ext cx="1141522" cy="118342"/>
            <a:chOff x="7884368" y="1818793"/>
            <a:chExt cx="1141522" cy="118342"/>
          </a:xfrm>
        </p:grpSpPr>
        <p:cxnSp>
          <p:nvCxnSpPr>
            <p:cNvPr id="34" name="직선 연결선 33"/>
            <p:cNvCxnSpPr/>
            <p:nvPr/>
          </p:nvCxnSpPr>
          <p:spPr>
            <a:xfrm>
              <a:off x="7884368" y="1887295"/>
              <a:ext cx="1082351" cy="0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타원 34"/>
            <p:cNvSpPr/>
            <p:nvPr/>
          </p:nvSpPr>
          <p:spPr>
            <a:xfrm>
              <a:off x="8907548" y="1818793"/>
              <a:ext cx="118342" cy="118342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>
                <a:solidFill>
                  <a:schemeClr val="bg1"/>
                </a:solidFill>
              </a:endParaRPr>
            </a:p>
          </p:txBody>
        </p:sp>
      </p:grpSp>
      <p:sp>
        <p:nvSpPr>
          <p:cNvPr id="38" name="TextBox 37"/>
          <p:cNvSpPr txBox="1"/>
          <p:nvPr/>
        </p:nvSpPr>
        <p:spPr>
          <a:xfrm>
            <a:off x="10464561" y="3462848"/>
            <a:ext cx="728473" cy="363176"/>
          </a:xfrm>
          <a:prstGeom prst="rect">
            <a:avLst/>
          </a:prstGeom>
          <a:solidFill>
            <a:srgbClr val="C314BA"/>
          </a:solidFill>
        </p:spPr>
        <p:txBody>
          <a:bodyPr wrap="square" lIns="0" rIns="0" rtlCol="0">
            <a:spAutoFit/>
          </a:bodyPr>
          <a:lstStyle/>
          <a:p>
            <a:pPr algn="ctr">
              <a:lnSpc>
                <a:spcPct val="110000"/>
              </a:lnSpc>
            </a:pPr>
            <a:r>
              <a:rPr lang="ko-KR" altLang="en-US" sz="1600" spc="-100" smtClean="0">
                <a:solidFill>
                  <a:schemeClr val="bg1"/>
                </a:solidFill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추천</a:t>
            </a:r>
            <a:endParaRPr lang="en-US" altLang="ko-KR" sz="1600" spc="-100" dirty="0" smtClean="0">
              <a:solidFill>
                <a:schemeClr val="bg1"/>
              </a:solidFill>
              <a:latin typeface="Pretendard Variable" pitchFamily="2" charset="-127"/>
              <a:ea typeface="Pretendard Variable" pitchFamily="2" charset="-127"/>
              <a:cs typeface="Pretendard Variable" pitchFamily="2" charset="-127"/>
            </a:endParaRPr>
          </a:p>
        </p:txBody>
      </p:sp>
      <p:sp>
        <p:nvSpPr>
          <p:cNvPr id="36" name="직사각형 35"/>
          <p:cNvSpPr/>
          <p:nvPr/>
        </p:nvSpPr>
        <p:spPr>
          <a:xfrm>
            <a:off x="335568" y="254246"/>
            <a:ext cx="556231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600" spc="-70" dirty="0"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PPT</a:t>
            </a:r>
            <a:r>
              <a:rPr lang="ko-KR" altLang="en-US" sz="1600" spc="-70" dirty="0"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에서 </a:t>
            </a:r>
            <a:r>
              <a:rPr lang="ko-KR" altLang="en-US" sz="1600" spc="-70" dirty="0" err="1"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타이포그래피</a:t>
            </a:r>
            <a:r>
              <a:rPr lang="ko-KR" altLang="en-US" sz="1600" spc="-70" dirty="0"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 잘 하는 </a:t>
            </a:r>
            <a:r>
              <a:rPr lang="ko-KR" altLang="en-US" sz="1600" spc="-70" dirty="0" smtClean="0"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방법 </a:t>
            </a:r>
            <a:r>
              <a:rPr lang="en-US" altLang="ko-KR" sz="1600" spc="-70" dirty="0" smtClean="0"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– </a:t>
            </a:r>
            <a:r>
              <a:rPr lang="ko-KR" altLang="en-US" sz="1600" spc="-70" dirty="0"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행</a:t>
            </a:r>
            <a:r>
              <a:rPr lang="ko-KR" altLang="en-US" sz="1600" spc="-70" dirty="0" smtClean="0"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간 조절하기 </a:t>
            </a:r>
            <a:r>
              <a:rPr lang="en-US" altLang="ko-KR" sz="1600" spc="-70" dirty="0" smtClean="0"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(</a:t>
            </a:r>
            <a:r>
              <a:rPr lang="ko-KR" altLang="en-US" sz="1600" spc="-70" dirty="0" smtClean="0"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예시</a:t>
            </a:r>
            <a:r>
              <a:rPr lang="en-US" altLang="ko-KR" sz="1600" spc="-70" dirty="0" smtClean="0"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)</a:t>
            </a:r>
            <a:endParaRPr lang="en-US" altLang="ko-KR" sz="1600" spc="-70" dirty="0">
              <a:latin typeface="Pretendard Variable" pitchFamily="2" charset="-127"/>
              <a:ea typeface="Pretendard Variable" pitchFamily="2" charset="-127"/>
              <a:cs typeface="Pretendard Variable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26627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21" grpId="0"/>
      <p:bldP spid="22" grpId="0"/>
      <p:bldP spid="26" grpId="0"/>
      <p:bldP spid="27" grpId="0"/>
      <p:bldP spid="31" grpId="0"/>
      <p:bldP spid="32" grpId="0"/>
      <p:bldP spid="3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직사각형 35"/>
          <p:cNvSpPr/>
          <p:nvPr/>
        </p:nvSpPr>
        <p:spPr>
          <a:xfrm>
            <a:off x="335568" y="254246"/>
            <a:ext cx="556231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600" spc="-70" dirty="0"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PPT</a:t>
            </a:r>
            <a:r>
              <a:rPr lang="ko-KR" altLang="en-US" sz="1600" spc="-70" dirty="0"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에서 </a:t>
            </a:r>
            <a:r>
              <a:rPr lang="ko-KR" altLang="en-US" sz="1600" spc="-70" dirty="0" err="1"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타이포그래피</a:t>
            </a:r>
            <a:r>
              <a:rPr lang="ko-KR" altLang="en-US" sz="1600" spc="-70" dirty="0"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 잘 하는 </a:t>
            </a:r>
            <a:r>
              <a:rPr lang="ko-KR" altLang="en-US" sz="1600" spc="-70" dirty="0" smtClean="0"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방법 </a:t>
            </a:r>
            <a:r>
              <a:rPr lang="en-US" altLang="ko-KR" sz="1600" spc="-70" dirty="0" smtClean="0"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- </a:t>
            </a:r>
            <a:r>
              <a:rPr lang="ko-KR" altLang="en-US" sz="1600" spc="-70" dirty="0" smtClean="0"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마무리</a:t>
            </a:r>
            <a:endParaRPr lang="en-US" altLang="ko-KR" sz="1600" spc="-70" dirty="0">
              <a:latin typeface="Pretendard Variable" pitchFamily="2" charset="-127"/>
              <a:ea typeface="Pretendard Variable" pitchFamily="2" charset="-127"/>
              <a:cs typeface="Pretendard Variable" pitchFamily="2" charset="-127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771144" y="1570309"/>
            <a:ext cx="6208154" cy="17173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ko-KR" altLang="en-US" sz="3200" spc="-100" dirty="0" smtClean="0"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메인타이틀과 같이 폰트가 큰 경우</a:t>
            </a:r>
            <a:endParaRPr lang="en-US" altLang="ko-KR" sz="3200" spc="-100" dirty="0" smtClean="0">
              <a:latin typeface="Pretendard Variable" pitchFamily="2" charset="-127"/>
              <a:ea typeface="Pretendard Variable" pitchFamily="2" charset="-127"/>
              <a:cs typeface="Pretendard Variable" pitchFamily="2" charset="-127"/>
            </a:endParaRPr>
          </a:p>
          <a:p>
            <a:pPr>
              <a:lnSpc>
                <a:spcPct val="110000"/>
              </a:lnSpc>
            </a:pPr>
            <a:r>
              <a:rPr lang="ko-KR" altLang="en-US" sz="3200" spc="-100" dirty="0" smtClean="0">
                <a:solidFill>
                  <a:srgbClr val="C314BA"/>
                </a:solidFill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자간</a:t>
            </a:r>
            <a:r>
              <a:rPr lang="ko-KR" altLang="en-US" sz="3200" spc="-100" dirty="0" smtClean="0"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은 </a:t>
            </a:r>
            <a:r>
              <a:rPr lang="ko-KR" altLang="en-US" sz="3200" spc="-100" dirty="0" smtClean="0">
                <a:solidFill>
                  <a:srgbClr val="C314BA"/>
                </a:solidFill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좁게</a:t>
            </a:r>
            <a:r>
              <a:rPr lang="ko-KR" altLang="en-US" sz="3200" spc="-100" dirty="0" smtClean="0"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 혹은 </a:t>
            </a:r>
            <a:r>
              <a:rPr lang="ko-KR" altLang="en-US" sz="3200" spc="-100" dirty="0" smtClean="0">
                <a:solidFill>
                  <a:srgbClr val="C314BA"/>
                </a:solidFill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좁게 </a:t>
            </a:r>
            <a:r>
              <a:rPr lang="en-US" altLang="ko-KR" sz="3200" spc="-100" dirty="0" smtClean="0">
                <a:solidFill>
                  <a:srgbClr val="C314BA"/>
                </a:solidFill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1.0</a:t>
            </a:r>
            <a:r>
              <a:rPr lang="ko-KR" altLang="en-US" sz="3200" spc="-100" dirty="0" smtClean="0"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을 추천하고</a:t>
            </a:r>
            <a:endParaRPr lang="en-US" altLang="ko-KR" sz="3200" spc="-100" dirty="0" smtClean="0">
              <a:latin typeface="Pretendard Variable" pitchFamily="2" charset="-127"/>
              <a:ea typeface="Pretendard Variable" pitchFamily="2" charset="-127"/>
              <a:cs typeface="Pretendard Variable" pitchFamily="2" charset="-127"/>
            </a:endParaRPr>
          </a:p>
          <a:p>
            <a:pPr>
              <a:lnSpc>
                <a:spcPct val="110000"/>
              </a:lnSpc>
            </a:pPr>
            <a:r>
              <a:rPr lang="ko-KR" altLang="en-US" sz="3200" spc="-100" dirty="0" smtClean="0">
                <a:solidFill>
                  <a:srgbClr val="C314BA"/>
                </a:solidFill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행간</a:t>
            </a:r>
            <a:r>
              <a:rPr lang="ko-KR" altLang="en-US" sz="3200" spc="-100" dirty="0" smtClean="0"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은 </a:t>
            </a:r>
            <a:r>
              <a:rPr lang="en-US" altLang="ko-KR" sz="3200" spc="-100" dirty="0" smtClean="0">
                <a:solidFill>
                  <a:srgbClr val="C314BA"/>
                </a:solidFill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1.0</a:t>
            </a:r>
            <a:r>
              <a:rPr lang="en-US" altLang="ko-KR" sz="3200" spc="-100" dirty="0" smtClean="0"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 </a:t>
            </a:r>
            <a:r>
              <a:rPr lang="ko-KR" altLang="en-US" sz="3200" spc="-100" dirty="0" smtClean="0"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에서 </a:t>
            </a:r>
            <a:r>
              <a:rPr lang="en-US" altLang="ko-KR" sz="3200" spc="-100" dirty="0" smtClean="0">
                <a:solidFill>
                  <a:srgbClr val="C314BA"/>
                </a:solidFill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1.1</a:t>
            </a:r>
            <a:r>
              <a:rPr lang="ko-KR" altLang="en-US" sz="3200" spc="-100" dirty="0" smtClean="0"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을 추천합니다</a:t>
            </a:r>
            <a:r>
              <a:rPr lang="en-US" altLang="ko-KR" sz="3200" spc="-100" dirty="0" smtClean="0"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.</a:t>
            </a:r>
            <a:endParaRPr lang="en-US" altLang="ko-KR" sz="3200" spc="-100" dirty="0" smtClean="0"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9013558" y="1609117"/>
            <a:ext cx="2450778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ko-KR" altLang="en-US" spc="-100" dirty="0" smtClean="0"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한글 자간 </a:t>
            </a:r>
            <a:r>
              <a:rPr lang="en-US" altLang="ko-KR" spc="-100" dirty="0"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-</a:t>
            </a:r>
            <a:r>
              <a:rPr lang="ko-KR" altLang="en-US" spc="-100" dirty="0" smtClean="0"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 좁게 </a:t>
            </a:r>
            <a:r>
              <a:rPr lang="en-US" altLang="ko-KR" spc="-100" dirty="0" smtClean="0"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(1.0)</a:t>
            </a:r>
          </a:p>
          <a:p>
            <a:pPr>
              <a:lnSpc>
                <a:spcPct val="120000"/>
              </a:lnSpc>
            </a:pPr>
            <a:r>
              <a:rPr lang="ko-KR" altLang="en-US" spc="-100" dirty="0" smtClean="0"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행간 </a:t>
            </a:r>
            <a:r>
              <a:rPr lang="en-US" altLang="ko-KR" spc="-100" dirty="0" smtClean="0"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- 1.1</a:t>
            </a:r>
          </a:p>
        </p:txBody>
      </p:sp>
      <p:grpSp>
        <p:nvGrpSpPr>
          <p:cNvPr id="43" name="그룹 42"/>
          <p:cNvGrpSpPr/>
          <p:nvPr/>
        </p:nvGrpSpPr>
        <p:grpSpPr>
          <a:xfrm>
            <a:off x="7991856" y="1801671"/>
            <a:ext cx="666034" cy="118342"/>
            <a:chOff x="8359856" y="1818793"/>
            <a:chExt cx="666034" cy="118342"/>
          </a:xfrm>
        </p:grpSpPr>
        <p:cxnSp>
          <p:nvCxnSpPr>
            <p:cNvPr id="44" name="직선 연결선 43"/>
            <p:cNvCxnSpPr/>
            <p:nvPr/>
          </p:nvCxnSpPr>
          <p:spPr>
            <a:xfrm>
              <a:off x="8359856" y="1887295"/>
              <a:ext cx="606863" cy="0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타원 44"/>
            <p:cNvSpPr/>
            <p:nvPr/>
          </p:nvSpPr>
          <p:spPr>
            <a:xfrm>
              <a:off x="8907548" y="1818793"/>
              <a:ext cx="118342" cy="118342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/>
            </a:p>
          </p:txBody>
        </p:sp>
      </p:grpSp>
      <p:sp>
        <p:nvSpPr>
          <p:cNvPr id="46" name="TextBox 45"/>
          <p:cNvSpPr txBox="1"/>
          <p:nvPr/>
        </p:nvSpPr>
        <p:spPr>
          <a:xfrm>
            <a:off x="9013558" y="4404740"/>
            <a:ext cx="2450778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ko-KR" altLang="en-US" spc="-100" dirty="0" smtClean="0"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한글 자간 </a:t>
            </a:r>
            <a:r>
              <a:rPr lang="en-US" altLang="ko-KR" spc="-100" dirty="0"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-</a:t>
            </a:r>
            <a:r>
              <a:rPr lang="ko-KR" altLang="en-US" spc="-100" dirty="0" smtClean="0"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 좁게 </a:t>
            </a:r>
            <a:r>
              <a:rPr lang="en-US" altLang="ko-KR" spc="-100" dirty="0" smtClean="0"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(0.7)</a:t>
            </a:r>
          </a:p>
          <a:p>
            <a:pPr>
              <a:lnSpc>
                <a:spcPct val="120000"/>
              </a:lnSpc>
            </a:pPr>
            <a:r>
              <a:rPr lang="ko-KR" altLang="en-US" spc="-100" dirty="0" smtClean="0"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행간 </a:t>
            </a:r>
            <a:r>
              <a:rPr lang="en-US" altLang="ko-KR" spc="-100" dirty="0" smtClean="0"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- 1.1</a:t>
            </a:r>
          </a:p>
        </p:txBody>
      </p:sp>
      <p:grpSp>
        <p:nvGrpSpPr>
          <p:cNvPr id="47" name="그룹 46"/>
          <p:cNvGrpSpPr/>
          <p:nvPr/>
        </p:nvGrpSpPr>
        <p:grpSpPr>
          <a:xfrm>
            <a:off x="7991856" y="4645156"/>
            <a:ext cx="666034" cy="118342"/>
            <a:chOff x="8359856" y="1818793"/>
            <a:chExt cx="666034" cy="118342"/>
          </a:xfrm>
        </p:grpSpPr>
        <p:cxnSp>
          <p:nvCxnSpPr>
            <p:cNvPr id="48" name="직선 연결선 47"/>
            <p:cNvCxnSpPr/>
            <p:nvPr/>
          </p:nvCxnSpPr>
          <p:spPr>
            <a:xfrm>
              <a:off x="8359856" y="1887295"/>
              <a:ext cx="606863" cy="0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" name="타원 48"/>
            <p:cNvSpPr/>
            <p:nvPr/>
          </p:nvSpPr>
          <p:spPr>
            <a:xfrm>
              <a:off x="8907548" y="1818793"/>
              <a:ext cx="118342" cy="118342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/>
            </a:p>
          </p:txBody>
        </p:sp>
      </p:grpSp>
      <p:sp>
        <p:nvSpPr>
          <p:cNvPr id="18" name="TextBox 17"/>
          <p:cNvSpPr txBox="1"/>
          <p:nvPr/>
        </p:nvSpPr>
        <p:spPr>
          <a:xfrm>
            <a:off x="771144" y="4181236"/>
            <a:ext cx="4736277" cy="142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ko-KR" altLang="en-US" spc="-70" dirty="0" smtClean="0"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본문과 같이 폰트가 작은 경우</a:t>
            </a:r>
            <a:endParaRPr lang="en-US" altLang="ko-KR" spc="-70" dirty="0" smtClean="0">
              <a:latin typeface="Pretendard Variable" pitchFamily="2" charset="-127"/>
              <a:ea typeface="Pretendard Variable" pitchFamily="2" charset="-127"/>
              <a:cs typeface="Pretendard Variable" pitchFamily="2" charset="-127"/>
            </a:endParaRPr>
          </a:p>
          <a:p>
            <a:pPr>
              <a:lnSpc>
                <a:spcPct val="120000"/>
              </a:lnSpc>
            </a:pPr>
            <a:r>
              <a:rPr lang="ko-KR" altLang="en-US" spc="-70" dirty="0" smtClean="0">
                <a:solidFill>
                  <a:srgbClr val="C314BA"/>
                </a:solidFill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자간</a:t>
            </a:r>
            <a:r>
              <a:rPr lang="ko-KR" altLang="en-US" spc="-70" dirty="0" smtClean="0"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은 </a:t>
            </a:r>
            <a:r>
              <a:rPr lang="ko-KR" altLang="en-US" spc="-70" dirty="0" smtClean="0">
                <a:solidFill>
                  <a:srgbClr val="C314BA"/>
                </a:solidFill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표준</a:t>
            </a:r>
            <a:r>
              <a:rPr lang="ko-KR" altLang="en-US" spc="-70" dirty="0" smtClean="0"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 혹은 </a:t>
            </a:r>
            <a:r>
              <a:rPr lang="ko-KR" altLang="en-US" spc="-70" dirty="0" smtClean="0">
                <a:solidFill>
                  <a:srgbClr val="C314BA"/>
                </a:solidFill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좁게 </a:t>
            </a:r>
            <a:r>
              <a:rPr lang="en-US" altLang="ko-KR" spc="-70" dirty="0" smtClean="0">
                <a:solidFill>
                  <a:srgbClr val="C314BA"/>
                </a:solidFill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0.7</a:t>
            </a:r>
            <a:r>
              <a:rPr lang="ko-KR" altLang="en-US" spc="-70" dirty="0" smtClean="0"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을 추천하고</a:t>
            </a:r>
            <a:endParaRPr lang="en-US" altLang="ko-KR" spc="-70" dirty="0" smtClean="0">
              <a:latin typeface="Pretendard Variable" pitchFamily="2" charset="-127"/>
              <a:ea typeface="Pretendard Variable" pitchFamily="2" charset="-127"/>
              <a:cs typeface="Pretendard Variable" pitchFamily="2" charset="-127"/>
            </a:endParaRPr>
          </a:p>
          <a:p>
            <a:pPr>
              <a:lnSpc>
                <a:spcPct val="120000"/>
              </a:lnSpc>
            </a:pPr>
            <a:r>
              <a:rPr lang="ko-KR" altLang="en-US" spc="-70" dirty="0" smtClean="0">
                <a:solidFill>
                  <a:srgbClr val="C314BA"/>
                </a:solidFill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행간</a:t>
            </a:r>
            <a:r>
              <a:rPr lang="ko-KR" altLang="en-US" spc="-70" dirty="0" smtClean="0"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은 </a:t>
            </a:r>
            <a:r>
              <a:rPr lang="en-US" altLang="ko-KR" spc="-70" dirty="0" smtClean="0">
                <a:solidFill>
                  <a:srgbClr val="C314BA"/>
                </a:solidFill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1.1</a:t>
            </a:r>
            <a:r>
              <a:rPr lang="en-US" altLang="ko-KR" spc="-70" dirty="0" smtClean="0"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 </a:t>
            </a:r>
            <a:r>
              <a:rPr lang="ko-KR" altLang="en-US" spc="-70" dirty="0" smtClean="0"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에서 </a:t>
            </a:r>
            <a:r>
              <a:rPr lang="en-US" altLang="ko-KR" spc="-70" dirty="0" smtClean="0">
                <a:solidFill>
                  <a:srgbClr val="C314BA"/>
                </a:solidFill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1.2</a:t>
            </a:r>
            <a:r>
              <a:rPr lang="ko-KR" altLang="en-US" spc="-70" dirty="0"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를</a:t>
            </a:r>
            <a:r>
              <a:rPr lang="ko-KR" altLang="en-US" spc="-70" dirty="0" smtClean="0"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 추천합니다</a:t>
            </a:r>
            <a:r>
              <a:rPr lang="en-US" altLang="ko-KR" spc="-70" dirty="0" smtClean="0"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.</a:t>
            </a:r>
          </a:p>
          <a:p>
            <a:pPr>
              <a:lnSpc>
                <a:spcPct val="120000"/>
              </a:lnSpc>
            </a:pPr>
            <a:r>
              <a:rPr lang="ko-KR" altLang="en-US" spc="-70" dirty="0" smtClean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무엇보다 정답은 없으니 가장 중요한 건 나의 눈</a:t>
            </a:r>
            <a:r>
              <a:rPr lang="en-US" altLang="ko-KR" spc="-70" dirty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!</a:t>
            </a:r>
            <a:endParaRPr lang="en-US" altLang="ko-KR" spc="-70" dirty="0" smtClean="0"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2809179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  <p:bldP spid="42" grpId="0"/>
      <p:bldP spid="46" grpId="0"/>
      <p:bldP spid="1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직사각형 35"/>
          <p:cNvSpPr/>
          <p:nvPr/>
        </p:nvSpPr>
        <p:spPr>
          <a:xfrm>
            <a:off x="335568" y="254246"/>
            <a:ext cx="556231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600" spc="-70" dirty="0"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PPT</a:t>
            </a:r>
            <a:r>
              <a:rPr lang="ko-KR" altLang="en-US" sz="1600" spc="-70" dirty="0"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에서 </a:t>
            </a:r>
            <a:r>
              <a:rPr lang="ko-KR" altLang="en-US" sz="1600" spc="-70" dirty="0" err="1"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타이포그래피</a:t>
            </a:r>
            <a:r>
              <a:rPr lang="ko-KR" altLang="en-US" sz="1600" spc="-70" dirty="0"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 잘 하는 </a:t>
            </a:r>
            <a:r>
              <a:rPr lang="ko-KR" altLang="en-US" sz="1600" spc="-70" dirty="0" smtClean="0"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방법 </a:t>
            </a:r>
            <a:r>
              <a:rPr lang="en-US" altLang="ko-KR" sz="1600" spc="-70" dirty="0" smtClean="0"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– </a:t>
            </a:r>
            <a:r>
              <a:rPr lang="ko-KR" altLang="en-US" sz="1600" spc="-70" dirty="0" smtClean="0"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마무리</a:t>
            </a:r>
            <a:r>
              <a:rPr lang="en-US" altLang="ko-KR" sz="1600" spc="-70" dirty="0" smtClean="0"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(</a:t>
            </a:r>
            <a:r>
              <a:rPr lang="ko-KR" altLang="en-US" sz="1600" spc="-70" dirty="0" smtClean="0"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예시</a:t>
            </a:r>
            <a:r>
              <a:rPr lang="en-US" altLang="ko-KR" sz="1600" spc="-70" dirty="0" smtClean="0"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)</a:t>
            </a:r>
            <a:endParaRPr lang="en-US" altLang="ko-KR" sz="1600" spc="-70" dirty="0">
              <a:latin typeface="Pretendard Variable" pitchFamily="2" charset="-127"/>
              <a:ea typeface="Pretendard Variable" pitchFamily="2" charset="-127"/>
              <a:cs typeface="Pretendard Variable" pitchFamily="2" charset="-127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771144" y="1540372"/>
            <a:ext cx="6921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spc="-100" dirty="0" smtClean="0"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또 다른 디자인으로 더 나은 세상을 꿈꾸는</a:t>
            </a:r>
            <a:endParaRPr lang="en-US" altLang="ko-KR" sz="3200" spc="-100" dirty="0" smtClean="0">
              <a:latin typeface="Pretendard Variable" pitchFamily="2" charset="-127"/>
              <a:ea typeface="Pretendard Variable" pitchFamily="2" charset="-127"/>
              <a:cs typeface="Pretendard Variable" pitchFamily="2" charset="-127"/>
            </a:endParaRPr>
          </a:p>
          <a:p>
            <a:r>
              <a:rPr lang="en-US" altLang="ko-KR" sz="3200" dirty="0" smtClean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We are another branding group</a:t>
            </a:r>
            <a:r>
              <a:rPr lang="en-US" altLang="ko-KR" sz="3200" dirty="0" smtClean="0">
                <a:solidFill>
                  <a:srgbClr val="C314BA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.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771144" y="3537169"/>
            <a:ext cx="6589776" cy="20081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ko-KR" altLang="en-US" sz="1500" spc="-70" dirty="0" smtClean="0"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파워포인트에서도 폰트를 세밀하게 다듬으면</a:t>
            </a:r>
            <a:endParaRPr lang="en-US" altLang="ko-KR" sz="1500" spc="-70" dirty="0" smtClean="0">
              <a:latin typeface="Pretendard Variable" pitchFamily="2" charset="-127"/>
              <a:ea typeface="Pretendard Variable" pitchFamily="2" charset="-127"/>
              <a:cs typeface="Pretendard Variable" pitchFamily="2" charset="-127"/>
            </a:endParaRPr>
          </a:p>
          <a:p>
            <a:pPr>
              <a:lnSpc>
                <a:spcPct val="120000"/>
              </a:lnSpc>
            </a:pPr>
            <a:r>
              <a:rPr lang="ko-KR" altLang="en-US" sz="1500" spc="-70" dirty="0" smtClean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전문 디자이너가 작업한 것과 같이</a:t>
            </a:r>
            <a:r>
              <a:rPr lang="en-US" altLang="ko-KR" sz="1500" spc="-70" dirty="0" smtClean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 </a:t>
            </a:r>
            <a:r>
              <a:rPr lang="ko-KR" altLang="en-US" sz="1500" spc="-70" dirty="0" smtClean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예쁜 </a:t>
            </a:r>
            <a:r>
              <a:rPr lang="ko-KR" altLang="en-US" sz="1500" spc="-70" dirty="0" err="1" smtClean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타이포그래피를</a:t>
            </a:r>
            <a:r>
              <a:rPr lang="ko-KR" altLang="en-US" sz="1500" spc="-70" dirty="0" smtClean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 만들 수 있습니다</a:t>
            </a:r>
            <a:r>
              <a:rPr lang="en-US" altLang="ko-KR" sz="1500" spc="-70" dirty="0" smtClean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.</a:t>
            </a:r>
          </a:p>
          <a:p>
            <a:pPr>
              <a:lnSpc>
                <a:spcPct val="120000"/>
              </a:lnSpc>
            </a:pPr>
            <a:r>
              <a:rPr lang="ko-KR" altLang="en-US" sz="1500" spc="-70" dirty="0" smtClean="0"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참고로 폰트에 따라 자간</a:t>
            </a:r>
            <a:r>
              <a:rPr lang="en-US" altLang="ko-KR" sz="1500" spc="-70" dirty="0" smtClean="0"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/</a:t>
            </a:r>
            <a:r>
              <a:rPr lang="ko-KR" altLang="en-US" sz="1500" spc="-70" dirty="0" err="1" smtClean="0"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행간조절이</a:t>
            </a:r>
            <a:r>
              <a:rPr lang="ko-KR" altLang="en-US" sz="1500" spc="-70" dirty="0" smtClean="0"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 달라질 수 있기 때문에</a:t>
            </a:r>
            <a:r>
              <a:rPr lang="en-US" altLang="ko-KR" sz="1500" spc="-70" dirty="0"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 </a:t>
            </a:r>
            <a:r>
              <a:rPr lang="ko-KR" altLang="en-US" sz="1500" spc="-70" dirty="0" smtClean="0"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무작정 따라하기 보다는</a:t>
            </a:r>
            <a:endParaRPr lang="en-US" altLang="ko-KR" sz="1500" spc="-70" dirty="0" smtClean="0">
              <a:latin typeface="Pretendard Variable" pitchFamily="2" charset="-127"/>
              <a:ea typeface="Pretendard Variable" pitchFamily="2" charset="-127"/>
              <a:cs typeface="Pretendard Variable" pitchFamily="2" charset="-127"/>
            </a:endParaRPr>
          </a:p>
          <a:p>
            <a:pPr>
              <a:lnSpc>
                <a:spcPct val="120000"/>
              </a:lnSpc>
            </a:pPr>
            <a:r>
              <a:rPr lang="en-US" altLang="ko-KR" sz="1500" spc="-70" dirty="0" smtClean="0"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‘</a:t>
            </a:r>
            <a:r>
              <a:rPr lang="ko-KR" altLang="en-US" sz="1500" spc="-70" dirty="0" err="1" smtClean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가독성을</a:t>
            </a:r>
            <a:r>
              <a:rPr lang="ko-KR" altLang="en-US" sz="1500" spc="-70" dirty="0" smtClean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 좋게 만드는 것</a:t>
            </a:r>
            <a:r>
              <a:rPr lang="en-US" altLang="ko-KR" sz="1500" spc="-70" dirty="0" smtClean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’</a:t>
            </a:r>
            <a:r>
              <a:rPr lang="ko-KR" altLang="en-US" sz="1500" spc="-70" dirty="0" smtClean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을 </a:t>
            </a:r>
            <a:r>
              <a:rPr lang="ko-KR" altLang="en-US" sz="1500" spc="-70" dirty="0" err="1" smtClean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목표로</a:t>
            </a:r>
            <a:r>
              <a:rPr lang="ko-KR" altLang="en-US" sz="1500" spc="-70" dirty="0" err="1" smtClean="0"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해야</a:t>
            </a:r>
            <a:r>
              <a:rPr lang="ko-KR" altLang="en-US" sz="1500" spc="-70" dirty="0" smtClean="0"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 합니다</a:t>
            </a:r>
            <a:r>
              <a:rPr lang="en-US" altLang="ko-KR" sz="1500" spc="-70" dirty="0" smtClean="0"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.</a:t>
            </a:r>
          </a:p>
          <a:p>
            <a:pPr>
              <a:lnSpc>
                <a:spcPct val="120000"/>
              </a:lnSpc>
            </a:pPr>
            <a:endParaRPr lang="en-US" altLang="ko-KR" sz="1500" spc="-70" dirty="0" smtClean="0">
              <a:latin typeface="Pretendard Variable" pitchFamily="2" charset="-127"/>
              <a:ea typeface="Pretendard Variable" pitchFamily="2" charset="-127"/>
              <a:cs typeface="Pretendard Variable" pitchFamily="2" charset="-127"/>
            </a:endParaRPr>
          </a:p>
          <a:p>
            <a:pPr>
              <a:lnSpc>
                <a:spcPct val="120000"/>
              </a:lnSpc>
            </a:pPr>
            <a:r>
              <a:rPr lang="ko-KR" altLang="en-US" sz="1500" spc="-70" dirty="0" smtClean="0"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같은 </a:t>
            </a:r>
            <a:r>
              <a:rPr lang="ko-KR" altLang="en-US" sz="1500" spc="-70" dirty="0" err="1" smtClean="0"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폰트라고</a:t>
            </a:r>
            <a:r>
              <a:rPr lang="ko-KR" altLang="en-US" sz="1500" spc="-70" dirty="0" smtClean="0"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 해도 폰트 조절을 어떻게 하는지에 따라 퀄리티가 달라지기 마련인데</a:t>
            </a:r>
            <a:endParaRPr lang="en-US" altLang="ko-KR" sz="1500" spc="-70" dirty="0">
              <a:latin typeface="Pretendard Variable" pitchFamily="2" charset="-127"/>
              <a:ea typeface="Pretendard Variable" pitchFamily="2" charset="-127"/>
              <a:cs typeface="Pretendard Variable" pitchFamily="2" charset="-127"/>
            </a:endParaRPr>
          </a:p>
          <a:p>
            <a:pPr>
              <a:lnSpc>
                <a:spcPct val="120000"/>
              </a:lnSpc>
            </a:pPr>
            <a:r>
              <a:rPr lang="ko-KR" altLang="en-US" sz="1500" spc="-70" dirty="0" smtClean="0"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세밀한 폰트 조절을 통해 보다 </a:t>
            </a:r>
            <a:r>
              <a:rPr lang="ko-KR" altLang="en-US" sz="1500" spc="-70" dirty="0" err="1" smtClean="0"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가독성</a:t>
            </a:r>
            <a:r>
              <a:rPr lang="ko-KR" altLang="en-US" sz="1500" spc="-70" dirty="0" smtClean="0"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 좋은 문서로 </a:t>
            </a:r>
            <a:r>
              <a:rPr lang="ko-KR" altLang="en-US" sz="1500" spc="-70" dirty="0" err="1" smtClean="0"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완성하시길</a:t>
            </a:r>
            <a:r>
              <a:rPr lang="ko-KR" altLang="en-US" sz="1500" spc="-70" dirty="0" smtClean="0"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 바라겠습니다</a:t>
            </a:r>
            <a:r>
              <a:rPr lang="en-US" altLang="ko-KR" sz="1500" spc="-70" dirty="0" smtClean="0"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!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8714046" y="1540372"/>
            <a:ext cx="3010940" cy="1089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ko-KR" altLang="en-US" spc="-100" dirty="0" smtClean="0"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한글 자간 </a:t>
            </a:r>
            <a:r>
              <a:rPr lang="en-US" altLang="ko-KR" spc="-100" dirty="0"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-</a:t>
            </a:r>
            <a:r>
              <a:rPr lang="ko-KR" altLang="en-US" spc="-100" dirty="0" smtClean="0"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 좁게 </a:t>
            </a:r>
            <a:r>
              <a:rPr lang="en-US" altLang="ko-KR" spc="-100" dirty="0" smtClean="0"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(1.0)</a:t>
            </a:r>
          </a:p>
          <a:p>
            <a:pPr>
              <a:lnSpc>
                <a:spcPct val="120000"/>
              </a:lnSpc>
            </a:pPr>
            <a:r>
              <a:rPr lang="ko-KR" altLang="en-US" spc="-100" dirty="0" smtClean="0"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영문 자간 </a:t>
            </a:r>
            <a:r>
              <a:rPr lang="en-US" altLang="ko-KR" spc="-100" dirty="0"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-</a:t>
            </a:r>
            <a:r>
              <a:rPr lang="en-US" altLang="ko-KR" spc="-100" dirty="0" smtClean="0"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 </a:t>
            </a:r>
            <a:r>
              <a:rPr lang="ko-KR" altLang="en-US" spc="-100" dirty="0" smtClean="0"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표준</a:t>
            </a:r>
            <a:endParaRPr lang="en-US" altLang="ko-KR" spc="-100" dirty="0" smtClean="0">
              <a:latin typeface="Pretendard Variable" pitchFamily="2" charset="-127"/>
              <a:ea typeface="Pretendard Variable" pitchFamily="2" charset="-127"/>
              <a:cs typeface="Pretendard Variable" pitchFamily="2" charset="-127"/>
            </a:endParaRPr>
          </a:p>
          <a:p>
            <a:pPr>
              <a:lnSpc>
                <a:spcPct val="120000"/>
              </a:lnSpc>
            </a:pPr>
            <a:r>
              <a:rPr lang="ko-KR" altLang="en-US" spc="-100" dirty="0" smtClean="0"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행간 </a:t>
            </a:r>
            <a:r>
              <a:rPr lang="en-US" altLang="ko-KR" spc="-100" dirty="0" smtClean="0"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- 1.0</a:t>
            </a:r>
          </a:p>
        </p:txBody>
      </p:sp>
      <p:grpSp>
        <p:nvGrpSpPr>
          <p:cNvPr id="43" name="그룹 42"/>
          <p:cNvGrpSpPr/>
          <p:nvPr/>
        </p:nvGrpSpPr>
        <p:grpSpPr>
          <a:xfrm>
            <a:off x="7692344" y="1732926"/>
            <a:ext cx="666034" cy="118342"/>
            <a:chOff x="8359856" y="1818793"/>
            <a:chExt cx="666034" cy="118342"/>
          </a:xfrm>
        </p:grpSpPr>
        <p:cxnSp>
          <p:nvCxnSpPr>
            <p:cNvPr id="44" name="직선 연결선 43"/>
            <p:cNvCxnSpPr/>
            <p:nvPr/>
          </p:nvCxnSpPr>
          <p:spPr>
            <a:xfrm>
              <a:off x="8359856" y="1887295"/>
              <a:ext cx="606863" cy="0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타원 44"/>
            <p:cNvSpPr/>
            <p:nvPr/>
          </p:nvSpPr>
          <p:spPr>
            <a:xfrm>
              <a:off x="8907548" y="1818793"/>
              <a:ext cx="118342" cy="118342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/>
            </a:p>
          </p:txBody>
        </p:sp>
      </p:grpSp>
      <p:sp>
        <p:nvSpPr>
          <p:cNvPr id="46" name="TextBox 45"/>
          <p:cNvSpPr txBox="1"/>
          <p:nvPr/>
        </p:nvSpPr>
        <p:spPr>
          <a:xfrm>
            <a:off x="8714046" y="3478900"/>
            <a:ext cx="3010940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ko-KR" altLang="en-US" spc="-100" dirty="0" smtClean="0"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한글 자간 </a:t>
            </a:r>
            <a:r>
              <a:rPr lang="en-US" altLang="ko-KR" spc="-100" dirty="0"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-</a:t>
            </a:r>
            <a:r>
              <a:rPr lang="ko-KR" altLang="en-US" spc="-100" dirty="0" smtClean="0"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 좁게 </a:t>
            </a:r>
            <a:r>
              <a:rPr lang="en-US" altLang="ko-KR" spc="-100" dirty="0" smtClean="0"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(0.7)</a:t>
            </a:r>
          </a:p>
          <a:p>
            <a:pPr>
              <a:lnSpc>
                <a:spcPct val="120000"/>
              </a:lnSpc>
            </a:pPr>
            <a:r>
              <a:rPr lang="ko-KR" altLang="en-US" spc="-100" dirty="0" smtClean="0"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행간 </a:t>
            </a:r>
            <a:r>
              <a:rPr lang="en-US" altLang="ko-KR" spc="-100" dirty="0" smtClean="0"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- 1.2</a:t>
            </a:r>
          </a:p>
        </p:txBody>
      </p:sp>
      <p:grpSp>
        <p:nvGrpSpPr>
          <p:cNvPr id="47" name="그룹 46"/>
          <p:cNvGrpSpPr/>
          <p:nvPr/>
        </p:nvGrpSpPr>
        <p:grpSpPr>
          <a:xfrm>
            <a:off x="7692344" y="3671454"/>
            <a:ext cx="666034" cy="118342"/>
            <a:chOff x="8359856" y="1818793"/>
            <a:chExt cx="666034" cy="118342"/>
          </a:xfrm>
        </p:grpSpPr>
        <p:cxnSp>
          <p:nvCxnSpPr>
            <p:cNvPr id="48" name="직선 연결선 47"/>
            <p:cNvCxnSpPr/>
            <p:nvPr/>
          </p:nvCxnSpPr>
          <p:spPr>
            <a:xfrm>
              <a:off x="8359856" y="1887295"/>
              <a:ext cx="606863" cy="0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" name="타원 48"/>
            <p:cNvSpPr/>
            <p:nvPr/>
          </p:nvSpPr>
          <p:spPr>
            <a:xfrm>
              <a:off x="8907548" y="1818793"/>
              <a:ext cx="118342" cy="118342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/>
            </a:p>
          </p:txBody>
        </p:sp>
      </p:grpSp>
    </p:spTree>
    <p:extLst>
      <p:ext uri="{BB962C8B-B14F-4D97-AF65-F5344CB8AC3E}">
        <p14:creationId xmlns:p14="http://schemas.microsoft.com/office/powerpoint/2010/main" val="15807042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  <p:bldP spid="41" grpId="0"/>
      <p:bldP spid="42" grpId="0"/>
      <p:bldP spid="46" grpId="0"/>
    </p:bld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427</TotalTime>
  <Words>649</Words>
  <Application>Microsoft Office PowerPoint</Application>
  <PresentationFormat>와이드스크린</PresentationFormat>
  <Paragraphs>97</Paragraphs>
  <Slides>10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10</vt:i4>
      </vt:variant>
    </vt:vector>
  </HeadingPairs>
  <TitlesOfParts>
    <vt:vector size="15" baseType="lpstr">
      <vt:lpstr>맑은 고딕</vt:lpstr>
      <vt:lpstr>Pretendard SemiBold</vt:lpstr>
      <vt:lpstr>Arial</vt:lpstr>
      <vt:lpstr>Pretendard Variable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Manager>an.other</Manager>
  <Company>an.other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an.other</dc:creator>
  <cp:lastModifiedBy>JIYOON</cp:lastModifiedBy>
  <cp:revision>32</cp:revision>
  <dcterms:created xsi:type="dcterms:W3CDTF">2021-12-26T09:01:07Z</dcterms:created>
  <dcterms:modified xsi:type="dcterms:W3CDTF">2022-01-03T13:17:03Z</dcterms:modified>
</cp:coreProperties>
</file>