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7548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3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CITRINI RESEARCH  ·  KOREA SCENARIO  ·  가상 시나리오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475488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두 개의 한국
</a:t>
            </a:r>
            <a:pPr indent="0" marL="0">
              <a:buNone/>
            </a:pPr>
            <a:r>
              <a:rPr lang="en-US" sz="54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2028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548640" y="3017520"/>
            <a:ext cx="4572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8888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혁명이 가져오는</a:t>
            </a:r>
            <a:endParaRPr lang="en-US" sz="1500" dirty="0"/>
          </a:p>
          <a:p>
            <a:pPr indent="0" marL="0">
              <a:buNone/>
            </a:pPr>
            <a:r>
              <a:rPr lang="en-US" sz="1500" i="1" dirty="0">
                <a:solidFill>
                  <a:srgbClr val="8888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한국 산업의 분기점</a:t>
            </a:r>
            <a:endParaRPr lang="en-US" sz="15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6320" y="822960"/>
            <a:ext cx="4114800" cy="2834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48640" y="4023360"/>
            <a:ext cx="8046720" cy="13716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8" name="Text 5"/>
          <p:cNvSpPr/>
          <p:nvPr/>
        </p:nvSpPr>
        <p:spPr>
          <a:xfrm>
            <a:off x="548640" y="4133088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시트리니 리서치 「2028 GIC」 보고서 논리를 한국 경제 구조에 적용한 사고 실험  ·  예측이 아닌 시나리오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548640" y="4462272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반도체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3383280" y="4462272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화이트칼라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6217920" y="4462272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부동산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548640" y="4791456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내수·플랫폼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3383280" y="4791456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특수 산업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6217920" y="4791456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정책·사회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57200"/>
            <a:ext cx="9144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2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548640" y="1188720"/>
            <a:ext cx="804672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카나리아는 아직 살아 있다.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548640" y="1920240"/>
            <a:ext cx="8046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888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canary is still alive.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" y="2395728"/>
            <a:ext cx="8046720" cy="13716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542032"/>
            <a:ext cx="80467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AAAAA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지금은 2028년이 아닌 2026년이다.</a:t>
            </a:r>
            <a:endParaRPr lang="en-US" sz="1300" dirty="0"/>
          </a:p>
          <a:p>
            <a:pPr indent="0" marL="0">
              <a:buNone/>
            </a:pPr>
            <a:r>
              <a:rPr lang="en-US" sz="1300" i="1" dirty="0">
                <a:solidFill>
                  <a:srgbClr val="AAAAA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시나리오가 현실이 되기 전에 행동할 시간이 있다.</a:t>
            </a:r>
            <a:endParaRPr lang="en-US" sz="1300" dirty="0"/>
          </a:p>
          <a:p>
            <a:pPr indent="0" marL="0">
              <a:buNone/>
            </a:pPr>
            <a:r>
              <a:rPr lang="en-US" sz="1300" i="1" dirty="0">
                <a:solidFill>
                  <a:srgbClr val="AAAAA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우리가 새로운 프레임워크를 제때 만들 수 있는가 — 그것이 유일하게 중요한 질문이다.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3703320"/>
            <a:ext cx="8046720" cy="13716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3822192"/>
            <a:ext cx="8046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James van Geelen  ·  The 2028 Global Intelligence Crisis  ·  CitriniResearch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548640" y="4224528"/>
            <a:ext cx="8046720" cy="13716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4334256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 자료는 시트리니 리서치 보고서 논리를 한국 경제 구조에 적용한 사고 실험입니다.  예측이 아닌 시나리오.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핵심 전제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621792"/>
            <a:ext cx="804672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4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Ghost GDP — 성장하지만 순환되지 않는다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536192"/>
            <a:ext cx="804672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i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혁명이 성공할수록 한국 GDP는 반도체 수출로 성장하지만,</a:t>
            </a:r>
            <a:endParaRPr lang="en-US" sz="1300" dirty="0"/>
          </a:p>
          <a:p>
            <a:pPr indent="0" marL="0">
              <a:buNone/>
            </a:pPr>
            <a:r>
              <a:rPr lang="en-US" sz="1300" b="1" i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그 과실이 가계로 순환되지 않는 '한국판 Ghost GDP'가 현실화된다.</a:t>
            </a:r>
            <a:endParaRPr lang="en-US" sz="13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2286000"/>
            <a:ext cx="82296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·  반도체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621792"/>
            <a:ext cx="804672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아이러니한 승자 — HBM 호황, 그러나 과실은 순환되지 않는다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572768"/>
            <a:ext cx="7315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핵심 분석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1755648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수혜의 실체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029968"/>
            <a:ext cx="4023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데이터센터 투자가 늘수록 HBM 수요는 폭발. SK하이닉스·삼성전자 실적은 역대 최대를 경신 중이다.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548640" y="2578608"/>
            <a:ext cx="402336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2743200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아이러니 — Ghost GDP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3017520"/>
            <a:ext cx="4023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반도체 수출 호황으로 GDP는 성장하지만, 이익이 대주주·외국인에 집중. 성장이 국민 소득 증가로 이어지지 않는다.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548640" y="3566160"/>
            <a:ext cx="402336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3730752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자연 제동의 위험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48640" y="4005072"/>
            <a:ext cx="4023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소프트웨어 경제가 붕괴하면 데이터센터 CapEx도 조정. 반도체 호황이 영구적이라는 가정은 위험하다.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754880" y="1554480"/>
            <a:ext cx="13716" cy="3383280"/>
          </a:xfrm>
          <a:prstGeom prst="rect">
            <a:avLst/>
          </a:prstGeom>
          <a:solidFill>
            <a:srgbClr val="D1D5DB"/>
          </a:solidFill>
          <a:ln/>
        </p:spPr>
      </p:sp>
      <p:pic>
        <p:nvPicPr>
          <p:cNvPr id="1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6320" y="1572768"/>
            <a:ext cx="3931920" cy="33375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·  화이트칼라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621792"/>
            <a:ext cx="804672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압축적이고 잔인한 한국형 붕괴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572768"/>
            <a:ext cx="7315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미국과 다른 한국의 특수성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1755648"/>
            <a:ext cx="4206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060704" y="1755648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대기업 공채 시스템의 붕괴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60704" y="2029968"/>
            <a:ext cx="35661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삼성·현대·LG·SK 공채 파이프라인이 AI로 가장 먼저 막힌다. 미국처럼 '해고'가 아닌 '채용 동결'이라는 조용한 형태로 나타나 데이터로 잡히지 않는다.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48640" y="2615184"/>
            <a:ext cx="448056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761488"/>
            <a:ext cx="4206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060704" y="2761488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컨설팅·금융·법률의 동시 충격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060704" y="3035808"/>
            <a:ext cx="35661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외국계 컨설팅 한국 지사, IB 부서, 대형 로펌 어소시에이트는 AI 대체 1순위. 이들은 강남 부동산의 핵심 실수요층이다.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48640" y="3621024"/>
            <a:ext cx="448056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3767328"/>
            <a:ext cx="4206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060704" y="3767328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공시 열풍의 역설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060704" y="4041648"/>
            <a:ext cx="35661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민간 일자리가 흔들리자 공무원·공기업 경쟁률 역대 최고. 하지만 정부도 AI 도입으로 정원 동결에 나서 이 탈출구도 좁아진다.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846320" y="1554480"/>
            <a:ext cx="13716" cy="3383280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8" name="Text 16"/>
          <p:cNvSpPr/>
          <p:nvPr/>
        </p:nvSpPr>
        <p:spPr>
          <a:xfrm>
            <a:off x="5029200" y="1572768"/>
            <a:ext cx="7315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지능 대체 나선</a:t>
            </a:r>
            <a:endParaRPr lang="en-US" sz="900" dirty="0"/>
          </a:p>
        </p:txBody>
      </p:sp>
      <p:pic>
        <p:nvPicPr>
          <p:cNvPr id="1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92040" y="1755648"/>
            <a:ext cx="3931920" cy="31546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·  부동산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621792"/>
            <a:ext cx="804672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한국판 '프라임 모기지' 위기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536192"/>
            <a:ext cx="8046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i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2008년 미국은 '대출이 처음부터 부실'했다. 2028년 한국은 '차주는 우량했지만 세상이 바뀌었다'.</a:t>
            </a:r>
            <a:endParaRPr lang="en-US" sz="13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2121408"/>
            <a:ext cx="8229600" cy="2633472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48640" y="4828032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8" name="Text 5"/>
          <p:cNvSpPr/>
          <p:nvPr/>
        </p:nvSpPr>
        <p:spPr>
          <a:xfrm>
            <a:off x="548640" y="4919472"/>
            <a:ext cx="8046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전세 추가 위험  ·  한국 특유의 전세 구조 — 임대인 소득 감소 → 전세 반환 능력 저하 → 강남권 '깡통전세' 가능성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·  내수·플랫폼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621792"/>
            <a:ext cx="804672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K-Ghost GDP의 현실화 — 마찰이 사라질 때 비즈니스도 사라진다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536192"/>
            <a:ext cx="8412480" cy="2907792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548640" y="4517136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7" name="Text 4"/>
          <p:cNvSpPr/>
          <p:nvPr/>
        </p:nvSpPr>
        <p:spPr>
          <a:xfrm>
            <a:off x="548640" y="4626864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쿠팡·배민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548640" y="4828032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에이전트는 앱 충성도·습관이 없다. 최저가 자동 비교로 플랫폼 프리미엄 소멸.</a:t>
            </a:r>
            <a:endParaRPr lang="en-US" sz="950" dirty="0"/>
          </a:p>
        </p:txBody>
      </p:sp>
      <p:sp>
        <p:nvSpPr>
          <p:cNvPr id="9" name="Text 6"/>
          <p:cNvSpPr/>
          <p:nvPr/>
        </p:nvSpPr>
        <p:spPr>
          <a:xfrm>
            <a:off x="3246120" y="4626864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카드사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3246120" y="4828032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스테이블코인 결제 우회. 2~3% 인터체인지 수수료 비즈니스 직격탄.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5943600" y="4626864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편의점 창업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5943600" y="4828032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실직 화이트칼라 몰림 → 과잉 경쟁 → 창업 열풍 + 폐업 급증 동시 진행.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·  특수 산업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621792"/>
            <a:ext cx="804672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4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산업별 명암 매트릭스 — AI 대체 가능성 × 성장 기대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536192"/>
            <a:ext cx="8412480" cy="288036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548640" y="4498848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7" name="Text 4"/>
          <p:cNvSpPr/>
          <p:nvPr/>
        </p:nvSpPr>
        <p:spPr>
          <a:xfrm>
            <a:off x="548640" y="4590288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K-콘텐츠 핵심  ·  스타(BTS·블랙핑크)는 살아남지만 스태프 수백 명이 사라진다. AI 생성 음악·영상 기술이 중간 제작 인력을 대체.  |  의료·간호는 인간 접촉 필수 + 고령화 수요로 성장 지속.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·  정책·사회구조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621792"/>
            <a:ext cx="804672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4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한국의 구조적 한계 — 세수 GAP과 재벌 딜레마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572768"/>
            <a:ext cx="7315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구조적 취약점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1755648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세수 이중 타격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029968"/>
            <a:ext cx="4023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화이트칼라 근로소득세 감소 + 반도체 기업 세액공제 확대 요구 → 재정 수입↓, 복지 수요↑ 동시 발생.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2596896"/>
            <a:ext cx="402336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2761488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재벌 구조의 양날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3035808"/>
            <a:ext cx="4023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전환을 계열사 전체에 빠르게 전파하는 강점이 있지만, '삼성전자 1만 명 감원' 하나의 충격이 미국 분산형보다 훨씬 크다.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48640" y="3602736"/>
            <a:ext cx="402336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3767328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인구 구조 충돌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48640" y="4041648"/>
            <a:ext cx="4023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2028년 생산가능인구 감소 가속. 정부는 'AI가 노동력 부족을 해결한다'지만, 실직한 4050 화이트칼라는 재취업 시장에서 갈 곳을 잃는다.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754880" y="1554480"/>
            <a:ext cx="13716" cy="3383280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572768"/>
            <a:ext cx="7315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세수 GAP 시각화</a:t>
            </a:r>
            <a:endParaRPr lang="en-US" sz="900" dirty="0"/>
          </a:p>
        </p:txBody>
      </p:sp>
      <p:pic>
        <p:nvPicPr>
          <p:cNvPr id="1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6320" y="1755648"/>
            <a:ext cx="3977640" cy="315468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  ·  결론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621792"/>
            <a:ext cx="804672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2028년 한국 — 두 개의 세계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572768"/>
            <a:ext cx="7315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혁명 성공이 만들어내는 두 개의 한국</a:t>
            </a:r>
            <a:endParaRPr lang="en-US" sz="9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755648"/>
            <a:ext cx="8412480" cy="27432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48640" y="4626864"/>
            <a:ext cx="8046720" cy="1371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8" name="Text 5"/>
          <p:cNvSpPr/>
          <p:nvPr/>
        </p:nvSpPr>
        <p:spPr>
          <a:xfrm>
            <a:off x="548640" y="4718304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GDP는 성장하지만, 그 과실이 누구에게 가는가 — 그것이 한국판 Ghost GDP의 핵심 질문이다.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두 개의 한국 — 2028 가상 시나리오</dc:title>
  <dc:subject>PptxGenJS Presentation</dc:subject>
  <dc:creator>PptxGenJS</dc:creator>
  <cp:lastModifiedBy>PptxGenJS</cp:lastModifiedBy>
  <cp:revision>1</cp:revision>
  <dcterms:created xsi:type="dcterms:W3CDTF">2026-05-03T05:32:27Z</dcterms:created>
  <dcterms:modified xsi:type="dcterms:W3CDTF">2026-05-03T05:32:27Z</dcterms:modified>
</cp:coreProperties>
</file>