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B91C1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300" kern="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CITRINI RESEARCH  ·  SCENARIO ANALYSIS  ·  2026.02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7772400" cy="2834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당신의 직업은
</a:t>
            </a:r>
            <a:pPr indent="0" marL="0">
              <a:buNone/>
            </a:pPr>
            <a:r>
              <a:rPr lang="en-US" sz="5200" b="1" dirty="0">
                <a:solidFill>
                  <a:srgbClr val="B91C1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2028</a:t>
            </a:r>
            <a:pPr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년에도</a:t>
            </a:r>
            <a:endParaRPr lang="en-US" sz="5200" dirty="0"/>
          </a:p>
          <a:p>
            <a:pPr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남아있을까?</a:t>
            </a:r>
            <a:endParaRPr lang="en-US" sz="5200" dirty="0"/>
          </a:p>
        </p:txBody>
      </p:sp>
      <p:sp>
        <p:nvSpPr>
          <p:cNvPr id="5" name="Text 3"/>
          <p:cNvSpPr/>
          <p:nvPr/>
        </p:nvSpPr>
        <p:spPr>
          <a:xfrm>
            <a:off x="548640" y="38862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시트리니 리서치 「The 2028 Global Intelligence Crisis」 분석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48640" y="4224528"/>
            <a:ext cx="8046720" cy="13716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4343400"/>
            <a:ext cx="8046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예측이 아닌 시나리오  ·  사고 실험  ·  citriniresearch.com</a:t>
            </a:r>
            <a:endParaRPr lang="en-US" sz="8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7472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02  ·  보고서가 일으킨 파장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48640" y="59436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한국 시장의 반응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1371600"/>
            <a:ext cx="804672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508760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언론·시장 반응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548640" y="1828800"/>
            <a:ext cx="164592" cy="13716"/>
          </a:xfrm>
          <a:prstGeom prst="rect">
            <a:avLst/>
          </a:prstGeom>
          <a:solidFill>
            <a:srgbClr val="B91C1C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755648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재외동포신문·ESG경제 등 주요 매체 즉시 대서특필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548640" y="2377440"/>
            <a:ext cx="164592" cy="13716"/>
          </a:xfrm>
          <a:prstGeom prst="rect">
            <a:avLst/>
          </a:prstGeom>
          <a:solidFill>
            <a:srgbClr val="B91C1C"/>
          </a:solidFill>
          <a:ln/>
        </p:spPr>
      </p:sp>
      <p:sp>
        <p:nvSpPr>
          <p:cNvPr id="9" name="Text 7"/>
          <p:cNvSpPr/>
          <p:nvPr/>
        </p:nvSpPr>
        <p:spPr>
          <a:xfrm>
            <a:off x="822960" y="2304288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반도체 생산국 한국·대만은 오히려 수혜 가능 주목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548640" y="2926080"/>
            <a:ext cx="164592" cy="13716"/>
          </a:xfrm>
          <a:prstGeom prst="rect">
            <a:avLst/>
          </a:prstGeom>
          <a:solidFill>
            <a:srgbClr val="B91C1C"/>
          </a:solidFill>
          <a:ln/>
        </p:spPr>
      </p:sp>
      <p:sp>
        <p:nvSpPr>
          <p:cNvPr id="11" name="Text 9"/>
          <p:cNvSpPr/>
          <p:nvPr/>
        </p:nvSpPr>
        <p:spPr>
          <a:xfrm>
            <a:off x="822960" y="2852928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국내 전문가: 현실화 가능성 낮다는 시각 우세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548640" y="3474720"/>
            <a:ext cx="164592" cy="13716"/>
          </a:xfrm>
          <a:prstGeom prst="rect">
            <a:avLst/>
          </a:prstGeom>
          <a:solidFill>
            <a:srgbClr val="B91C1C"/>
          </a:solidFill>
          <a:ln/>
        </p:spPr>
      </p:sp>
      <p:sp>
        <p:nvSpPr>
          <p:cNvPr id="13" name="Text 11"/>
          <p:cNvSpPr/>
          <p:nvPr/>
        </p:nvSpPr>
        <p:spPr>
          <a:xfrm>
            <a:off x="822960" y="3401568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나심 탈레브 경고 발언 국내 언론 인용 확산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4572000" y="1508760"/>
            <a:ext cx="13716" cy="3291840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15" name="Text 13"/>
          <p:cNvSpPr/>
          <p:nvPr/>
        </p:nvSpPr>
        <p:spPr>
          <a:xfrm>
            <a:off x="4846320" y="1508760"/>
            <a:ext cx="3840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반도체 — 실제 성과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4846320" y="1755648"/>
            <a:ext cx="3840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삼성전자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846320" y="2011680"/>
            <a:ext cx="3840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2026년 1분기 영업이익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846320" y="2212848"/>
            <a:ext cx="38404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665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57.2조원</a:t>
            </a:r>
            <a:endParaRPr lang="en-US" sz="2800" dirty="0"/>
          </a:p>
        </p:txBody>
      </p:sp>
      <p:sp>
        <p:nvSpPr>
          <p:cNvPr id="19" name="Text 17"/>
          <p:cNvSpPr/>
          <p:nvPr/>
        </p:nvSpPr>
        <p:spPr>
          <a:xfrm>
            <a:off x="4846320" y="2715768"/>
            <a:ext cx="3840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전년 동기 대비 +755%  ·  분기 사상 최대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4846320" y="2971800"/>
            <a:ext cx="384048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21" name="Text 19"/>
          <p:cNvSpPr/>
          <p:nvPr/>
        </p:nvSpPr>
        <p:spPr>
          <a:xfrm>
            <a:off x="4846320" y="3090672"/>
            <a:ext cx="3840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SK하이닉스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846320" y="3346704"/>
            <a:ext cx="3840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2026년 1분기 영업이익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4846320" y="3547872"/>
            <a:ext cx="38404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665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37.6조원</a:t>
            </a:r>
            <a:endParaRPr lang="en-US" sz="2800" dirty="0"/>
          </a:p>
        </p:txBody>
      </p:sp>
      <p:sp>
        <p:nvSpPr>
          <p:cNvPr id="24" name="Text 22"/>
          <p:cNvSpPr/>
          <p:nvPr/>
        </p:nvSpPr>
        <p:spPr>
          <a:xfrm>
            <a:off x="4846320" y="4041648"/>
            <a:ext cx="3840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창사 이래 최대  ·  HBM 수요 폭증이 동력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7472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02  ·  보고서가 일으킨 파장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48640" y="59436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4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한국판 2028 가상 시나리오 — 두 개의 한국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1353312"/>
            <a:ext cx="804672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463040"/>
            <a:ext cx="3749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1665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수혜 — 승자의 한국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4572000" y="1444752"/>
            <a:ext cx="13716" cy="3337560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7" name="Text 5"/>
          <p:cNvSpPr/>
          <p:nvPr/>
        </p:nvSpPr>
        <p:spPr>
          <a:xfrm>
            <a:off x="4846320" y="1463040"/>
            <a:ext cx="3840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위기 — 패자의 한국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548640" y="1737360"/>
            <a:ext cx="804672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1847088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삼성·SK 반도체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48640" y="2121408"/>
            <a:ext cx="3749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HBM 수요 폭발 / 시총 코스피 41% 육박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548640" y="2432304"/>
            <a:ext cx="374904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12" name="Text 10"/>
          <p:cNvSpPr/>
          <p:nvPr/>
        </p:nvSpPr>
        <p:spPr>
          <a:xfrm>
            <a:off x="548640" y="2761488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스타트업 창업자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48640" y="3035808"/>
            <a:ext cx="3749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자산 역대급 급증 / AI 인프라 수혜 집중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548640" y="3346704"/>
            <a:ext cx="374904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15" name="Text 13"/>
          <p:cNvSpPr/>
          <p:nvPr/>
        </p:nvSpPr>
        <p:spPr>
          <a:xfrm>
            <a:off x="548640" y="3675888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방산·조선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48640" y="3950208"/>
            <a:ext cx="3749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물리 제조업 — AI 직접 대체 어려움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846320" y="1847088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대기업 공채 준비생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846320" y="2121408"/>
            <a:ext cx="3840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신입 TO 동결 / 공시 경쟁률 폭등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846320" y="2432304"/>
            <a:ext cx="384048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20" name="Text 18"/>
          <p:cNvSpPr/>
          <p:nvPr/>
        </p:nvSpPr>
        <p:spPr>
          <a:xfrm>
            <a:off x="4846320" y="2761488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강남 전문직 대출자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846320" y="3035808"/>
            <a:ext cx="3840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소득 기반 붕괴 / 모기지 위기 우려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846320" y="3346704"/>
            <a:ext cx="384048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23" name="Text 21"/>
          <p:cNvSpPr/>
          <p:nvPr/>
        </p:nvSpPr>
        <p:spPr>
          <a:xfrm>
            <a:off x="4846320" y="3675888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사교육·플랫폼 종사자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4846320" y="3950208"/>
            <a:ext cx="3840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대치동 학원·배달플랫폼 수익 모델 붕괴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548640" y="4773168"/>
            <a:ext cx="804672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26" name="Text 24"/>
          <p:cNvSpPr/>
          <p:nvPr/>
        </p:nvSpPr>
        <p:spPr>
          <a:xfrm>
            <a:off x="548640" y="4864608"/>
            <a:ext cx="8046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GDP는 성장하지만 그 과실이 누구에게 가는가 — 한국판 Ghost GDP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111111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28016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03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1627632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44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반박과 함의</a:t>
            </a:r>
            <a:endParaRPr lang="en-US" sz="4400" dirty="0"/>
          </a:p>
        </p:txBody>
      </p:sp>
      <p:sp>
        <p:nvSpPr>
          <p:cNvPr id="5" name="Shape 3"/>
          <p:cNvSpPr/>
          <p:nvPr/>
        </p:nvSpPr>
        <p:spPr>
          <a:xfrm>
            <a:off x="548640" y="2633472"/>
            <a:ext cx="804672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2724912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시타델의 반박  ·  보고서가 주는 의미  ·  저자의 마지막 문장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03  ·  반박과 함의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48640" y="59436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시타델의 반박 — 데이터로 보면?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1371600"/>
            <a:ext cx="804672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481328"/>
            <a:ext cx="3749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시트리니 주장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4572000" y="1463040"/>
            <a:ext cx="13716" cy="3383280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7" name="Text 5"/>
          <p:cNvSpPr/>
          <p:nvPr/>
        </p:nvSpPr>
        <p:spPr>
          <a:xfrm>
            <a:off x="4846320" y="1481328"/>
            <a:ext cx="3840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1665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시타델 반박 (실제 데이터)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548640" y="1719072"/>
            <a:ext cx="804672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182880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소프트웨어·컨설팅 일자리 이미 붕괴 중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4846320" y="1828800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소프트웨어 엔지니어 구인 전년比 +11% 증가 (Indeed 데이터)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548640" y="2395728"/>
            <a:ext cx="804672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12" name="Text 10"/>
          <p:cNvSpPr/>
          <p:nvPr/>
        </p:nvSpPr>
        <p:spPr>
          <a:xfrm>
            <a:off x="548640" y="256032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도입 속도 = 기술 발전 속도로 가정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4846320" y="2560320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기술 확산은 S커브 — 즉각 전파 불가. 조직 통합 비용 존재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548640" y="3127248"/>
            <a:ext cx="804672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15" name="Text 13"/>
          <p:cNvSpPr/>
          <p:nvPr/>
        </p:nvSpPr>
        <p:spPr>
          <a:xfrm>
            <a:off x="548640" y="329184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화이트칼라 소득 감소 → 소비 붕괴 → 모기지 위기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4846320" y="3291840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생산성 증가 → 비용 감소 → 실질 구매력 상승으로 상쇄 가능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548640" y="3858768"/>
            <a:ext cx="804672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18" name="Text 16"/>
          <p:cNvSpPr/>
          <p:nvPr/>
        </p:nvSpPr>
        <p:spPr>
          <a:xfrm>
            <a:off x="548640" y="402336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자연 제동장치 없는 악순환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846320" y="4023360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전력·컴퓨팅 제약이 자연 제동 역할. 한계 비용 상승 시 대체 정지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548640" y="4800600"/>
            <a:ext cx="804672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21" name="Text 19"/>
          <p:cNvSpPr/>
          <p:nvPr/>
        </p:nvSpPr>
        <p:spPr>
          <a:xfrm>
            <a:off x="548640" y="4892040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결론: 시트리니는 베이스 케이스가 아닌 '좌측 꼬리 리스크 스트레스 테스트'에 가깝다 — 다수 전문가 평가</a:t>
            </a:r>
            <a:endParaRPr lang="en-US" sz="8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03  ·  반박과 함의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48640" y="59436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그럼에도 이 보고서가 주는 진짜 의미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1371600"/>
            <a:ext cx="804672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481328"/>
            <a:ext cx="457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91C1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1097280" y="1481328"/>
            <a:ext cx="7498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AI는 이미 '업무'를 한다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097280" y="1755648"/>
            <a:ext cx="7498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예측이 아니더라도, AI 에이전트의 능력은 실제로 확장되고 있다. 기업들의 도입 속도는 빨라지고 있으며 이는 반박할 수 없는 사실이다.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548640" y="2212848"/>
            <a:ext cx="804672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2322576"/>
            <a:ext cx="457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91C1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097280" y="2322576"/>
            <a:ext cx="7498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분배 구조를 점검해야 할 시간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97280" y="2596896"/>
            <a:ext cx="7498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GDP가 성장해도 그것이 내 월급으로 이어지는가? '지능 프리미엄'이 희소성을 잃어가는 시대의 핵심 질문이다.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548640" y="3054096"/>
            <a:ext cx="804672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3163824"/>
            <a:ext cx="457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91C1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1097280" y="3163824"/>
            <a:ext cx="7498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나의 업무 중 AI가 대체하는 부분은?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097280" y="3438144"/>
            <a:ext cx="7498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개인 차원에서도 자신의 역량을 점검해야 할 이유. '자동화하기 어려운 능력'에 집중하는 것이 생존 전략이다.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548640" y="3895344"/>
            <a:ext cx="804672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17" name="Text 15"/>
          <p:cNvSpPr/>
          <p:nvPr/>
        </p:nvSpPr>
        <p:spPr>
          <a:xfrm>
            <a:off x="548640" y="4005072"/>
            <a:ext cx="457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91C1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097280" y="4005072"/>
            <a:ext cx="7498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사회 시스템이 따라가고 있는가?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1097280" y="4279392"/>
            <a:ext cx="7498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세금·복지·교육 시스템은 '인간이 일하는 세계'를 전제로 설계됐다. 새 프레임워크를 만들 시간이 필요하다.</a:t>
            </a:r>
            <a:endParaRPr lang="en-US" sz="10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B91C1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5720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7200" b="1" dirty="0">
                <a:solidFill>
                  <a:srgbClr val="B91C1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548640" y="105156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8888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Whether we build them in time is the only question that matters.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48640" y="1600200"/>
            <a:ext cx="804672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우리가 새로운 프레임워크를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제때 만들 수 있는가,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그것이 유일하게 중요한 질문이다.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548640" y="3611880"/>
            <a:ext cx="8046720" cy="13716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3730752"/>
            <a:ext cx="8046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James van Geelen  ·  The 2028 Global Intelligence Crisis  ·  CitriniResearch (Feb 2026)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548640" y="4206240"/>
            <a:ext cx="8046720" cy="13716"/>
          </a:xfrm>
          <a:prstGeom prst="rect">
            <a:avLst/>
          </a:prstGeom>
          <a:solidFill>
            <a:srgbClr val="222222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4315968"/>
            <a:ext cx="8046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이 발표는 시트리니 리서치 보고서를 바탕으로 한 사고 실험 분석 자료입니다.  예측이 아닌 시나리오.</a:t>
            </a:r>
            <a:endParaRPr lang="en-US" sz="8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CONTENTS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48640" y="594360"/>
            <a:ext cx="73152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목차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417320"/>
            <a:ext cx="804672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572768"/>
            <a:ext cx="5486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91C1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188720" y="1572768"/>
            <a:ext cx="6858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보고서란?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188720" y="192024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시트리니 리서치 소개  ·  5단계 시나리오  ·  핵심 개념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548640" y="2231136"/>
            <a:ext cx="804672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2596896"/>
            <a:ext cx="5486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91C1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1188720" y="2596896"/>
            <a:ext cx="6858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보고서가 일으킨 파장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188720" y="2944368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미국 증시 충격  ·  한국 시장 반응  ·  한국판 2028 시나리오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548640" y="3255264"/>
            <a:ext cx="804672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3621024"/>
            <a:ext cx="5486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91C1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188720" y="3621024"/>
            <a:ext cx="6858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반박과 함의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188720" y="3968496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시타델의 반박  ·  보고서가 주는 의미  ·  저자의 마지막 문장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B91C1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28016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01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1627632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44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보고서란?</a:t>
            </a:r>
            <a:endParaRPr lang="en-US" sz="4400" dirty="0"/>
          </a:p>
        </p:txBody>
      </p:sp>
      <p:sp>
        <p:nvSpPr>
          <p:cNvPr id="5" name="Shape 3"/>
          <p:cNvSpPr/>
          <p:nvPr/>
        </p:nvSpPr>
        <p:spPr>
          <a:xfrm>
            <a:off x="548640" y="2743200"/>
            <a:ext cx="804672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283464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시트리니 리서치 소개  ·  5단계 시나리오  ·  핵심 개념과 저자 메시지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01  ·  보고서란?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48640" y="594360"/>
            <a:ext cx="73152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시트리니 리서치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1371600"/>
            <a:ext cx="804672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536192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창업자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48640" y="1737360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James van Geelen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548640" y="2176272"/>
            <a:ext cx="374904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33세  ·  UCLA 생물학·심리학 학사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전직 LA 구급대원 → 의료 스타트업 창업(2013) → PE 매각(2018)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2023년 Substack 유료 구독 런칭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48640" y="2999232"/>
            <a:ext cx="374904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3090672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구독자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2286000" y="3090672"/>
            <a:ext cx="201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12만 명+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548640" y="3566160"/>
            <a:ext cx="374904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12" name="Text 10"/>
          <p:cNvSpPr/>
          <p:nvPr/>
        </p:nvSpPr>
        <p:spPr>
          <a:xfrm>
            <a:off x="548640" y="3621024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직원 수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2286000" y="3621024"/>
            <a:ext cx="201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약 10명  ·  뉴욕 본사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548640" y="4096512"/>
            <a:ext cx="374904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15" name="Text 13"/>
          <p:cNvSpPr/>
          <p:nvPr/>
        </p:nvSpPr>
        <p:spPr>
          <a:xfrm>
            <a:off x="548640" y="4151376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회사명 유래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2286000" y="4151376"/>
            <a:ext cx="201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연금술 'Citrinitas' — 소로스 「금융의 연금술」에서 영감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548640" y="4626864"/>
            <a:ext cx="374904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18" name="Shape 16"/>
          <p:cNvSpPr/>
          <p:nvPr/>
        </p:nvSpPr>
        <p:spPr>
          <a:xfrm>
            <a:off x="4572000" y="1508760"/>
            <a:ext cx="13716" cy="3108960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19" name="Text 17"/>
          <p:cNvSpPr/>
          <p:nvPr/>
        </p:nvSpPr>
        <p:spPr>
          <a:xfrm>
            <a:off x="4846320" y="1536192"/>
            <a:ext cx="3931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주요 성과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846320" y="1792224"/>
            <a:ext cx="640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91C1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2022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577840" y="1792224"/>
            <a:ext cx="3154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SVB 공매도 예측 공개 선언 → 수개월 후 실제 파산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4846320" y="2322576"/>
            <a:ext cx="384048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23" name="Text 21"/>
          <p:cNvSpPr/>
          <p:nvPr/>
        </p:nvSpPr>
        <p:spPr>
          <a:xfrm>
            <a:off x="4846320" y="2487168"/>
            <a:ext cx="640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91C1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2023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5577840" y="2487168"/>
            <a:ext cx="3154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Substack 런칭 직후 최상위 금융 채널 등극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4846320" y="3017520"/>
            <a:ext cx="384048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26" name="Text 24"/>
          <p:cNvSpPr/>
          <p:nvPr/>
        </p:nvSpPr>
        <p:spPr>
          <a:xfrm>
            <a:off x="4846320" y="3182112"/>
            <a:ext cx="640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91C1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2025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5577840" y="3182112"/>
            <a:ext cx="3154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"파월 헤지" — 금리 전략 트레이딩 알림으로 화제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4846320" y="3712464"/>
            <a:ext cx="384048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29" name="Text 27"/>
          <p:cNvSpPr/>
          <p:nvPr/>
        </p:nvSpPr>
        <p:spPr>
          <a:xfrm>
            <a:off x="4846320" y="3877056"/>
            <a:ext cx="640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91C1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2026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5577840" y="3877056"/>
            <a:ext cx="3154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GIC 보고서로 월스트리트 충격, 블룸버그·WSJ 대서특필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01  ·  보고서란?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48640" y="594360"/>
            <a:ext cx="77724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「2028 글로벌 지능 위기」한눈에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1371600"/>
            <a:ext cx="804672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508760"/>
            <a:ext cx="2377440" cy="658368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3600" b="1" dirty="0">
                <a:solidFill>
                  <a:srgbClr val="B91C1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2026.2.22</a:t>
            </a:r>
            <a:endParaRPr lang="en-US" sz="3600" dirty="0"/>
          </a:p>
        </p:txBody>
      </p:sp>
      <p:sp>
        <p:nvSpPr>
          <p:cNvPr id="6" name="Shape 4"/>
          <p:cNvSpPr/>
          <p:nvPr/>
        </p:nvSpPr>
        <p:spPr>
          <a:xfrm>
            <a:off x="548640" y="2194560"/>
            <a:ext cx="219456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2258568"/>
            <a:ext cx="2377440" cy="2926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보고서 발표일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3520440" y="1508760"/>
            <a:ext cx="2377440" cy="658368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36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12만+</a:t>
            </a:r>
            <a:endParaRPr lang="en-US" sz="3600" dirty="0"/>
          </a:p>
        </p:txBody>
      </p:sp>
      <p:sp>
        <p:nvSpPr>
          <p:cNvPr id="9" name="Shape 7"/>
          <p:cNvSpPr/>
          <p:nvPr/>
        </p:nvSpPr>
        <p:spPr>
          <a:xfrm>
            <a:off x="3520440" y="2194560"/>
            <a:ext cx="219456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10" name="Text 8"/>
          <p:cNvSpPr/>
          <p:nvPr/>
        </p:nvSpPr>
        <p:spPr>
          <a:xfrm>
            <a:off x="3520440" y="2258568"/>
            <a:ext cx="2377440" cy="2926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시트리니 구독자 수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6492240" y="1508760"/>
            <a:ext cx="2377440" cy="658368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3600" b="1" dirty="0">
                <a:solidFill>
                  <a:srgbClr val="4444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2028.6</a:t>
            </a:r>
            <a:endParaRPr lang="en-US" sz="3600" dirty="0"/>
          </a:p>
        </p:txBody>
      </p:sp>
      <p:sp>
        <p:nvSpPr>
          <p:cNvPr id="12" name="Shape 10"/>
          <p:cNvSpPr/>
          <p:nvPr/>
        </p:nvSpPr>
        <p:spPr>
          <a:xfrm>
            <a:off x="6492240" y="2194560"/>
            <a:ext cx="219456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13" name="Text 11"/>
          <p:cNvSpPr/>
          <p:nvPr/>
        </p:nvSpPr>
        <p:spPr>
          <a:xfrm>
            <a:off x="6492240" y="2258568"/>
            <a:ext cx="2377440" cy="2926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가상 시나리오 시점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548640" y="2743200"/>
            <a:ext cx="804672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15" name="Text 13"/>
          <p:cNvSpPr/>
          <p:nvPr/>
        </p:nvSpPr>
        <p:spPr>
          <a:xfrm>
            <a:off x="548640" y="2834640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핵심 전제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548640" y="3063240"/>
            <a:ext cx="8046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i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낙관론이 계속 맞다면, 오히려 그게 경제에는 위기 신호가 될 수 있다.</a:t>
            </a:r>
            <a:endParaRPr lang="en-US" sz="1500" dirty="0"/>
          </a:p>
        </p:txBody>
      </p:sp>
      <p:sp>
        <p:nvSpPr>
          <p:cNvPr id="17" name="Shape 15"/>
          <p:cNvSpPr/>
          <p:nvPr/>
        </p:nvSpPr>
        <p:spPr>
          <a:xfrm>
            <a:off x="548640" y="3547872"/>
            <a:ext cx="804672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18" name="Text 16"/>
          <p:cNvSpPr/>
          <p:nvPr/>
        </p:nvSpPr>
        <p:spPr>
          <a:xfrm>
            <a:off x="548640" y="3639312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보고서 성격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48640" y="3886200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예측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48640" y="4096512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아님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3182112" y="3840480"/>
            <a:ext cx="13716" cy="548640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22" name="Text 20"/>
          <p:cNvSpPr/>
          <p:nvPr/>
        </p:nvSpPr>
        <p:spPr>
          <a:xfrm>
            <a:off x="3337560" y="3886200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가상 시나리오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3337560" y="4096512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사고 실험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5971032" y="3840480"/>
            <a:ext cx="13716" cy="548640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25" name="Text 23"/>
          <p:cNvSpPr/>
          <p:nvPr/>
        </p:nvSpPr>
        <p:spPr>
          <a:xfrm>
            <a:off x="6126480" y="3886200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좌측 꼬리 리스크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6126480" y="4096512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탐구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01  ·  보고서란?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48640" y="59436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발 경제 붕괴 — 5단계 연쇄 시나리오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1371600"/>
            <a:ext cx="804672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481328"/>
            <a:ext cx="4754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91C1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078992" y="1481328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SaaS 붕괴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078992" y="1773936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코딩 도구가 수억 원짜리 소프트웨어를 대체. ServiceNow 등 대형 SaaS 주가 폭락.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548640" y="2103120"/>
            <a:ext cx="804672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2157984"/>
            <a:ext cx="4754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91C1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1078992" y="2157984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중간 수수료 경제 와해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78992" y="2450592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에이전트가 직접 가격 비교·결제 처리. DoorDash·Mastercard 수익 모델이 무너짐.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548640" y="2779776"/>
            <a:ext cx="804672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2834640"/>
            <a:ext cx="4754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91C1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078992" y="28346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지능 대체 나선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078992" y="3127248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해고 → 소비 급감 → 기업 AI 투자 확대 → 추가 해고. 자연 제동장치 없는 악순환.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548640" y="3456432"/>
            <a:ext cx="804672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17" name="Text 15"/>
          <p:cNvSpPr/>
          <p:nvPr/>
        </p:nvSpPr>
        <p:spPr>
          <a:xfrm>
            <a:off x="548640" y="3511296"/>
            <a:ext cx="4754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91C1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1078992" y="3511296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금융 시스템 위기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1078992" y="3803904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사모신용(PE) 2.5조 달러 디폴트. 보험사·연기금 도미노 부실.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548640" y="4133088"/>
            <a:ext cx="804672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21" name="Text 19"/>
          <p:cNvSpPr/>
          <p:nvPr/>
        </p:nvSpPr>
        <p:spPr>
          <a:xfrm>
            <a:off x="548640" y="4187952"/>
            <a:ext cx="4754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91C1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78992" y="4187952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모기지 위기 우려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1078992" y="4480560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13조 달러 주택담보대출 기반 흔들림. S&amp;P 500 고점 대비 −38% 예상.</a:t>
            </a:r>
            <a:endParaRPr lang="en-US" sz="10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01  ·  보고서란?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48640" y="59436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핵심 개념 &amp; 저자의 메시지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1371600"/>
            <a:ext cx="804672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508760"/>
            <a:ext cx="3657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Ghost GDP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548640" y="1847088"/>
            <a:ext cx="3657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AI가 생산성을 끌어올리지만, 그 수익이 자본·컴퓨팅 소유자에게만 집중되어 가계로 순환되지 않는 현상. GDP 수치는 성장하지만 실물 경제는 수축한다.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572000" y="1508760"/>
            <a:ext cx="13716" cy="1188720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8" name="Text 6"/>
          <p:cNvSpPr/>
          <p:nvPr/>
        </p:nvSpPr>
        <p:spPr>
          <a:xfrm>
            <a:off x="4846320" y="1508760"/>
            <a:ext cx="3840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지능 대체 나선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846320" y="1847088"/>
            <a:ext cx="384048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발전 → 감원 → 소비 감소 → AI 투자 증가 → 추가 감원. '자연 제동장치 없는 악순환'이 핵심 논리.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548640" y="2788920"/>
            <a:ext cx="804672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11" name="Text 9"/>
          <p:cNvSpPr/>
          <p:nvPr/>
        </p:nvSpPr>
        <p:spPr>
          <a:xfrm>
            <a:off x="548640" y="2907792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저자의 메시지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548640" y="3127248"/>
            <a:ext cx="804672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“당신은 지금 2028년이 아닌 2026년 2월을 살고 있다.</a:t>
            </a:r>
            <a:endParaRPr lang="en-US" sz="1400" dirty="0"/>
          </a:p>
          <a:p>
            <a:pPr indent="0" marL="0">
              <a:buNone/>
            </a:pPr>
            <a:r>
              <a:rPr lang="en-US" sz="1400" i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투자자로서, 그리고 사회 구성원으로서 우리는 아직 행동할 시간이 있다.</a:t>
            </a:r>
            <a:endParaRPr lang="en-US" sz="1400" dirty="0"/>
          </a:p>
          <a:p>
            <a:pPr indent="0" marL="0">
              <a:buNone/>
            </a:pPr>
            <a:r>
              <a:rPr lang="en-US" sz="1400" i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카나리아는 아직 살아 있다.”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48640" y="4114800"/>
            <a:ext cx="8046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James van Geelen, CitriniResearch (February 2026)</a:t>
            </a: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28016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02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1627632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44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보고서가</a:t>
            </a:r>
            <a:endParaRPr lang="en-US" sz="4400" dirty="0"/>
          </a:p>
          <a:p>
            <a:pPr indent="0" marL="0">
              <a:buNone/>
            </a:pPr>
            <a:r>
              <a:rPr lang="en-US" sz="44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일으킨 파장</a:t>
            </a:r>
            <a:endParaRPr lang="en-US" sz="4400" dirty="0"/>
          </a:p>
        </p:txBody>
      </p:sp>
      <p:sp>
        <p:nvSpPr>
          <p:cNvPr id="5" name="Shape 3"/>
          <p:cNvSpPr/>
          <p:nvPr/>
        </p:nvSpPr>
        <p:spPr>
          <a:xfrm>
            <a:off x="548640" y="3154680"/>
            <a:ext cx="804672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324612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미국 증시 충격  ·  한국 시장 반응  ·  한국판 2028 가상 시나리오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7472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02  ·  보고서가 일으킨 파장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48640" y="59436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보고서 하나가 월스트리트를 뒤흔들다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1371600"/>
            <a:ext cx="804672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508760"/>
            <a:ext cx="2011680" cy="566928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600" b="1" dirty="0">
                <a:solidFill>
                  <a:srgbClr val="B91C1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−800pt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548640" y="2103120"/>
            <a:ext cx="182880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2176272"/>
            <a:ext cx="2011680" cy="347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다우존스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1일 낙폭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2697480" y="1508760"/>
            <a:ext cx="2011680" cy="566928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600" b="1" dirty="0">
                <a:solidFill>
                  <a:srgbClr val="B91C1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$2,850억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2697480" y="2103120"/>
            <a:ext cx="182880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10" name="Text 8"/>
          <p:cNvSpPr/>
          <p:nvPr/>
        </p:nvSpPr>
        <p:spPr>
          <a:xfrm>
            <a:off x="2697480" y="2176272"/>
            <a:ext cx="2011680" cy="347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S&amp;P 소프트웨어 지수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단일 세션 증발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4846320" y="1508760"/>
            <a:ext cx="2011680" cy="566928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6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−13%</a:t>
            </a:r>
            <a:endParaRPr lang="en-US" sz="2600" dirty="0"/>
          </a:p>
        </p:txBody>
      </p:sp>
      <p:sp>
        <p:nvSpPr>
          <p:cNvPr id="12" name="Shape 10"/>
          <p:cNvSpPr/>
          <p:nvPr/>
        </p:nvSpPr>
        <p:spPr>
          <a:xfrm>
            <a:off x="4846320" y="2103120"/>
            <a:ext cx="182880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13" name="Text 11"/>
          <p:cNvSpPr/>
          <p:nvPr/>
        </p:nvSpPr>
        <p:spPr>
          <a:xfrm>
            <a:off x="4846320" y="2176272"/>
            <a:ext cx="2011680" cy="347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IBM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단일 낙폭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6995160" y="1508760"/>
            <a:ext cx="2011680" cy="566928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600" b="1" dirty="0">
                <a:solidFill>
                  <a:srgbClr val="4444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1,600만</a:t>
            </a:r>
            <a:endParaRPr lang="en-US" sz="2600" dirty="0"/>
          </a:p>
        </p:txBody>
      </p:sp>
      <p:sp>
        <p:nvSpPr>
          <p:cNvPr id="15" name="Shape 13"/>
          <p:cNvSpPr/>
          <p:nvPr/>
        </p:nvSpPr>
        <p:spPr>
          <a:xfrm>
            <a:off x="6995160" y="2103120"/>
            <a:ext cx="182880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16" name="Text 14"/>
          <p:cNvSpPr/>
          <p:nvPr/>
        </p:nvSpPr>
        <p:spPr>
          <a:xfrm>
            <a:off x="6995160" y="2176272"/>
            <a:ext cx="2011680" cy="347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X(트위터)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조회수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548640" y="2651760"/>
            <a:ext cx="804672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18" name="Text 16"/>
          <p:cNvSpPr/>
          <p:nvPr/>
        </p:nvSpPr>
        <p:spPr>
          <a:xfrm>
            <a:off x="548640" y="2724912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사건 타임라인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48640" y="2962656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Feb 22  (일)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2084832" y="3035808"/>
            <a:ext cx="13716" cy="1280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21" name="Text 19"/>
          <p:cNvSpPr/>
          <p:nvPr/>
        </p:nvSpPr>
        <p:spPr>
          <a:xfrm>
            <a:off x="2212848" y="2962656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시트리니, 보고서 Substack 무료 공개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48640" y="3310128"/>
            <a:ext cx="804672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23" name="Text 21"/>
          <p:cNvSpPr/>
          <p:nvPr/>
        </p:nvSpPr>
        <p:spPr>
          <a:xfrm>
            <a:off x="548640" y="3438144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Feb 23  (월)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2084832" y="3511296"/>
            <a:ext cx="13716" cy="1280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25" name="Text 23"/>
          <p:cNvSpPr/>
          <p:nvPr/>
        </p:nvSpPr>
        <p:spPr>
          <a:xfrm>
            <a:off x="2212848" y="3438144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마이클 버리 X 공유 "And you think I'm bearish"  ·  다우 800pt 급락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548640" y="3785616"/>
            <a:ext cx="804672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27" name="Text 25"/>
          <p:cNvSpPr/>
          <p:nvPr/>
        </p:nvSpPr>
        <p:spPr>
          <a:xfrm>
            <a:off x="548640" y="3913632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Feb 24  (화)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2084832" y="3986784"/>
            <a:ext cx="13716" cy="1280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29" name="Text 27"/>
          <p:cNvSpPr/>
          <p:nvPr/>
        </p:nvSpPr>
        <p:spPr>
          <a:xfrm>
            <a:off x="2212848" y="3913632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시타델 시큐리티즈 공식 반박 보고서 발표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548640" y="4261104"/>
            <a:ext cx="804672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31" name="Text 29"/>
          <p:cNvSpPr/>
          <p:nvPr/>
        </p:nvSpPr>
        <p:spPr>
          <a:xfrm>
            <a:off x="548640" y="4389120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Feb 25  (수)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2084832" y="4462272"/>
            <a:ext cx="13716" cy="1280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33" name="Text 31"/>
          <p:cNvSpPr/>
          <p:nvPr/>
        </p:nvSpPr>
        <p:spPr>
          <a:xfrm>
            <a:off x="2212848" y="4389120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이코노미스트지 경제적 오류 분석 기사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당신의 직업은 2028년에도 남아있을까?</dc:title>
  <dc:subject>PptxGenJS Presentation</dc:subject>
  <dc:creator>PptxGenJS</dc:creator>
  <cp:lastModifiedBy>PptxGenJS</cp:lastModifiedBy>
  <cp:revision>1</cp:revision>
  <dcterms:created xsi:type="dcterms:W3CDTF">2026-05-03T04:36:19Z</dcterms:created>
  <dcterms:modified xsi:type="dcterms:W3CDTF">2026-05-03T04:36:19Z</dcterms:modified>
</cp:coreProperties>
</file>