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-914400"/>
            <a:ext cx="4114800" cy="4114800"/>
          </a:xfrm>
          <a:prstGeom prst="ellipse">
            <a:avLst/>
          </a:prstGeom>
          <a:solidFill>
            <a:srgbClr val="DC2626">
              <a:alpha val="1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914400" y="2743200"/>
            <a:ext cx="3200400" cy="3200400"/>
          </a:xfrm>
          <a:prstGeom prst="ellipse">
            <a:avLst/>
          </a:prstGeom>
          <a:solidFill>
            <a:srgbClr val="1D4ED8">
              <a:alpha val="12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822960"/>
            <a:ext cx="2194560" cy="347472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822960"/>
            <a:ext cx="2194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시트리니 리서치 보고서 분석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132588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당신의 직업은</a:t>
            </a:r>
            <a:endParaRPr lang="en-US" sz="4600" dirty="0"/>
          </a:p>
        </p:txBody>
      </p:sp>
      <p:sp>
        <p:nvSpPr>
          <p:cNvPr id="7" name="Text 5"/>
          <p:cNvSpPr/>
          <p:nvPr/>
        </p:nvSpPr>
        <p:spPr>
          <a:xfrm>
            <a:off x="457200" y="2029968"/>
            <a:ext cx="4572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DC262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2028년에도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457200" y="2724912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남아있을까?</a:t>
            </a:r>
            <a:endParaRPr lang="en-US" sz="4600" dirty="0"/>
          </a:p>
        </p:txBody>
      </p:sp>
      <p:sp>
        <p:nvSpPr>
          <p:cNvPr id="9" name="Text 7"/>
          <p:cNvSpPr/>
          <p:nvPr/>
        </p:nvSpPr>
        <p:spPr>
          <a:xfrm>
            <a:off x="457200" y="3639312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혁명이 그리는 미래 경제 가상 시나리오 — 시트리니 리서치 「2028 글로벌 지능 위기」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" y="4206240"/>
            <a:ext cx="8229600" cy="18288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43434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February 2026  |  CitriniResearch.com  |  가상 시나리오 분석 자료</a:t>
            </a:r>
            <a:endParaRPr lang="en-US" sz="1000" dirty="0"/>
          </a:p>
        </p:txBody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46720" y="777240"/>
            <a:ext cx="502920" cy="50292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92608"/>
            <a:ext cx="54864" cy="29260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3" name="Text 1"/>
          <p:cNvSpPr/>
          <p:nvPr/>
        </p:nvSpPr>
        <p:spPr>
          <a:xfrm>
            <a:off x="603504" y="274320"/>
            <a:ext cx="7315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EA58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02  ·  보고서가 일으킨 파장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한국 시장의 반응 — 위기가 아닌 기회로 읽다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719072"/>
            <a:ext cx="4114800" cy="3017520"/>
          </a:xfrm>
          <a:prstGeom prst="rect">
            <a:avLst/>
          </a:prstGeom>
          <a:solidFill>
            <a:srgbClr val="F8F9FA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1874520"/>
            <a:ext cx="384048" cy="38404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188720" y="1874520"/>
            <a:ext cx="3200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E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한국 언론 · 시장 반응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640080" y="2331720"/>
            <a:ext cx="3749040" cy="13716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9" name="Shape 6"/>
          <p:cNvSpPr/>
          <p:nvPr/>
        </p:nvSpPr>
        <p:spPr>
          <a:xfrm>
            <a:off x="713232" y="2450592"/>
            <a:ext cx="128016" cy="128016"/>
          </a:xfrm>
          <a:prstGeom prst="ellipse">
            <a:avLst/>
          </a:prstGeom>
          <a:solidFill>
            <a:srgbClr val="7C3AED"/>
          </a:solidFill>
          <a:ln/>
        </p:spPr>
      </p:sp>
      <p:sp>
        <p:nvSpPr>
          <p:cNvPr id="10" name="Text 7"/>
          <p:cNvSpPr/>
          <p:nvPr/>
        </p:nvSpPr>
        <p:spPr>
          <a:xfrm>
            <a:off x="960120" y="2414016"/>
            <a:ext cx="3474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재외동포신문·ESG경제 등 주요 매체 즉시 보도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713232" y="2871216"/>
            <a:ext cx="128016" cy="128016"/>
          </a:xfrm>
          <a:prstGeom prst="ellipse">
            <a:avLst/>
          </a:prstGeom>
          <a:solidFill>
            <a:srgbClr val="7C3AED"/>
          </a:solidFill>
          <a:ln/>
        </p:spPr>
      </p:sp>
      <p:sp>
        <p:nvSpPr>
          <p:cNvPr id="12" name="Text 9"/>
          <p:cNvSpPr/>
          <p:nvPr/>
        </p:nvSpPr>
        <p:spPr>
          <a:xfrm>
            <a:off x="960120" y="2834640"/>
            <a:ext cx="3474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"AI 공포 보고서" 대서특필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713232" y="3291840"/>
            <a:ext cx="128016" cy="128016"/>
          </a:xfrm>
          <a:prstGeom prst="ellipse">
            <a:avLst/>
          </a:prstGeom>
          <a:solidFill>
            <a:srgbClr val="7C3AED"/>
          </a:solidFill>
          <a:ln/>
        </p:spPr>
      </p:sp>
      <p:sp>
        <p:nvSpPr>
          <p:cNvPr id="14" name="Text 11"/>
          <p:cNvSpPr/>
          <p:nvPr/>
        </p:nvSpPr>
        <p:spPr>
          <a:xfrm>
            <a:off x="960120" y="3255264"/>
            <a:ext cx="3474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반도체 생산국 한국·대만은 수혜 가능 주목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713232" y="3712464"/>
            <a:ext cx="128016" cy="128016"/>
          </a:xfrm>
          <a:prstGeom prst="ellipse">
            <a:avLst/>
          </a:prstGeom>
          <a:solidFill>
            <a:srgbClr val="7C3AED"/>
          </a:solidFill>
          <a:ln/>
        </p:spPr>
      </p:sp>
      <p:sp>
        <p:nvSpPr>
          <p:cNvPr id="16" name="Text 13"/>
          <p:cNvSpPr/>
          <p:nvPr/>
        </p:nvSpPr>
        <p:spPr>
          <a:xfrm>
            <a:off x="960120" y="3675888"/>
            <a:ext cx="3474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국내 전문가: 현실화 가능성 낮다는 시각 우세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713232" y="4133088"/>
            <a:ext cx="128016" cy="128016"/>
          </a:xfrm>
          <a:prstGeom prst="ellipse">
            <a:avLst/>
          </a:prstGeom>
          <a:solidFill>
            <a:srgbClr val="7C3AED"/>
          </a:solidFill>
          <a:ln/>
        </p:spPr>
      </p:sp>
      <p:sp>
        <p:nvSpPr>
          <p:cNvPr id="18" name="Text 15"/>
          <p:cNvSpPr/>
          <p:nvPr/>
        </p:nvSpPr>
        <p:spPr>
          <a:xfrm>
            <a:off x="960120" y="4096512"/>
            <a:ext cx="3474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나심 탈레브 경고 발언 국내 인용 확산</a:t>
            </a:r>
            <a:endParaRPr lang="en-US" sz="1100" dirty="0"/>
          </a:p>
        </p:txBody>
      </p:sp>
      <p:sp>
        <p:nvSpPr>
          <p:cNvPr id="19" name="Shape 16"/>
          <p:cNvSpPr/>
          <p:nvPr/>
        </p:nvSpPr>
        <p:spPr>
          <a:xfrm>
            <a:off x="4754880" y="1719072"/>
            <a:ext cx="3931920" cy="1280160"/>
          </a:xfrm>
          <a:prstGeom prst="rect">
            <a:avLst/>
          </a:prstGeom>
          <a:solidFill>
            <a:srgbClr val="F8F9FA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6048" y="1874520"/>
            <a:ext cx="384048" cy="384048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5468112" y="1874520"/>
            <a:ext cx="3017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5966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삼성전자 2026년 1분기 영업이익</a:t>
            </a:r>
            <a:endParaRPr lang="en-US" sz="1200" dirty="0"/>
          </a:p>
        </p:txBody>
      </p:sp>
      <p:sp>
        <p:nvSpPr>
          <p:cNvPr id="22" name="Text 18"/>
          <p:cNvSpPr/>
          <p:nvPr/>
        </p:nvSpPr>
        <p:spPr>
          <a:xfrm>
            <a:off x="4956048" y="2304288"/>
            <a:ext cx="3474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05966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57.2조원</a:t>
            </a:r>
            <a:endParaRPr lang="en-US" sz="3000" dirty="0"/>
          </a:p>
        </p:txBody>
      </p:sp>
      <p:sp>
        <p:nvSpPr>
          <p:cNvPr id="23" name="Text 19"/>
          <p:cNvSpPr/>
          <p:nvPr/>
        </p:nvSpPr>
        <p:spPr>
          <a:xfrm>
            <a:off x="4956048" y="2788920"/>
            <a:ext cx="3474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전년 동기 대비 +755%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4754880" y="3127248"/>
            <a:ext cx="3931920" cy="1609344"/>
          </a:xfrm>
          <a:prstGeom prst="rect">
            <a:avLst/>
          </a:prstGeom>
          <a:solidFill>
            <a:srgbClr val="F8F9FA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pic>
        <p:nvPicPr>
          <p:cNvPr id="2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6048" y="3273552"/>
            <a:ext cx="384048" cy="384048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5468112" y="3273552"/>
            <a:ext cx="3017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D4ED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SK하이닉스 2026년 1분기</a:t>
            </a:r>
            <a:endParaRPr lang="en-US" sz="1200" dirty="0"/>
          </a:p>
        </p:txBody>
      </p:sp>
      <p:sp>
        <p:nvSpPr>
          <p:cNvPr id="27" name="Text 22"/>
          <p:cNvSpPr/>
          <p:nvPr/>
        </p:nvSpPr>
        <p:spPr>
          <a:xfrm>
            <a:off x="4956048" y="3675888"/>
            <a:ext cx="3474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D4ED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37.6조원</a:t>
            </a:r>
            <a:endParaRPr lang="en-US" sz="3000" dirty="0"/>
          </a:p>
        </p:txBody>
      </p:sp>
      <p:sp>
        <p:nvSpPr>
          <p:cNvPr id="28" name="Text 23"/>
          <p:cNvSpPr/>
          <p:nvPr/>
        </p:nvSpPr>
        <p:spPr>
          <a:xfrm>
            <a:off x="4956048" y="420624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영업이익 · 창사 이래 최대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HBM 수요 폭증이 핵심 동력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92608"/>
            <a:ext cx="54864" cy="29260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3" name="Text 1"/>
          <p:cNvSpPr/>
          <p:nvPr/>
        </p:nvSpPr>
        <p:spPr>
          <a:xfrm>
            <a:off x="603504" y="274320"/>
            <a:ext cx="7315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EA58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02  ·  보고서가 일으킨 파장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한국판 2028 가상 시나리오 — 두 개의 한국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462272" y="1691640"/>
            <a:ext cx="36576" cy="320040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691640"/>
            <a:ext cx="3840480" cy="438912"/>
          </a:xfrm>
          <a:prstGeom prst="rect">
            <a:avLst/>
          </a:prstGeom>
          <a:solidFill>
            <a:srgbClr val="ECFDF5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57200" y="1691640"/>
            <a:ext cx="3840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5966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[ 승자의 한국 ]</a:t>
            </a:r>
            <a:endParaRPr lang="en-US" sz="14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2258568"/>
            <a:ext cx="347472" cy="34747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78992" y="2231136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5966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삼성·SK 반도체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1078992" y="2505456"/>
            <a:ext cx="3017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HBM 수요 폭발 / 시총 코스피 41% 육박</a:t>
            </a:r>
            <a:endParaRPr lang="en-US" sz="1100" dirty="0"/>
          </a:p>
        </p:txBody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" y="3172968"/>
            <a:ext cx="347472" cy="34747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078992" y="3145536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5966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AI 스타트업 창업자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1078992" y="3419856"/>
            <a:ext cx="3017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자산 역대급 급증 / 수혜 집중</a:t>
            </a:r>
            <a:endParaRPr lang="en-US" sz="1100" dirty="0"/>
          </a:p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4087368"/>
            <a:ext cx="347472" cy="347472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078992" y="4059936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5966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방산·조선</a:t>
            </a:r>
            <a:endParaRPr lang="en-US" sz="1300" dirty="0"/>
          </a:p>
        </p:txBody>
      </p:sp>
      <p:sp>
        <p:nvSpPr>
          <p:cNvPr id="16" name="Text 11"/>
          <p:cNvSpPr/>
          <p:nvPr/>
        </p:nvSpPr>
        <p:spPr>
          <a:xfrm>
            <a:off x="1078992" y="4334256"/>
            <a:ext cx="3017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물리 제조업 — AI 직접 대체 어려움</a:t>
            </a:r>
            <a:endParaRPr lang="en-US" sz="1100" dirty="0"/>
          </a:p>
        </p:txBody>
      </p:sp>
      <p:sp>
        <p:nvSpPr>
          <p:cNvPr id="17" name="Shape 12"/>
          <p:cNvSpPr/>
          <p:nvPr/>
        </p:nvSpPr>
        <p:spPr>
          <a:xfrm>
            <a:off x="4663440" y="1691640"/>
            <a:ext cx="4023360" cy="438912"/>
          </a:xfrm>
          <a:prstGeom prst="rect">
            <a:avLst/>
          </a:prstGeom>
          <a:solidFill>
            <a:srgbClr val="FEF2F2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8" name="Text 13"/>
          <p:cNvSpPr/>
          <p:nvPr/>
        </p:nvSpPr>
        <p:spPr>
          <a:xfrm>
            <a:off x="4663440" y="1691640"/>
            <a:ext cx="40233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C262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[ 위기의 한국 ]</a:t>
            </a:r>
            <a:endParaRPr lang="en-US" sz="1400" dirty="0"/>
          </a:p>
        </p:txBody>
      </p:sp>
      <p:pic>
        <p:nvPicPr>
          <p:cNvPr id="1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8032" y="2258568"/>
            <a:ext cx="347472" cy="347472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5303520" y="2231136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C262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대기업 공채 준비생</a:t>
            </a:r>
            <a:endParaRPr lang="en-US" sz="1300" dirty="0"/>
          </a:p>
        </p:txBody>
      </p:sp>
      <p:sp>
        <p:nvSpPr>
          <p:cNvPr id="21" name="Text 15"/>
          <p:cNvSpPr/>
          <p:nvPr/>
        </p:nvSpPr>
        <p:spPr>
          <a:xfrm>
            <a:off x="5303520" y="2505456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신입 TO 동결 / 공시 경쟁률 폭등</a:t>
            </a:r>
            <a:endParaRPr lang="en-US" sz="1100" dirty="0"/>
          </a:p>
        </p:txBody>
      </p:sp>
      <p:pic>
        <p:nvPicPr>
          <p:cNvPr id="2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8032" y="3172968"/>
            <a:ext cx="347472" cy="347472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5303520" y="3145536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C262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강남 전문직 대출자</a:t>
            </a:r>
            <a:endParaRPr lang="en-US" sz="1300" dirty="0"/>
          </a:p>
        </p:txBody>
      </p:sp>
      <p:sp>
        <p:nvSpPr>
          <p:cNvPr id="24" name="Text 17"/>
          <p:cNvSpPr/>
          <p:nvPr/>
        </p:nvSpPr>
        <p:spPr>
          <a:xfrm>
            <a:off x="5303520" y="3419856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소득 기반 붕괴 / 모기지 위기 우려</a:t>
            </a:r>
            <a:endParaRPr lang="en-US" sz="1100" dirty="0"/>
          </a:p>
        </p:txBody>
      </p:sp>
      <p:pic>
        <p:nvPicPr>
          <p:cNvPr id="25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8032" y="4087368"/>
            <a:ext cx="347472" cy="347472"/>
          </a:xfrm>
          <a:prstGeom prst="rect">
            <a:avLst/>
          </a:prstGeom>
        </p:spPr>
      </p:pic>
      <p:sp>
        <p:nvSpPr>
          <p:cNvPr id="26" name="Text 18"/>
          <p:cNvSpPr/>
          <p:nvPr/>
        </p:nvSpPr>
        <p:spPr>
          <a:xfrm>
            <a:off x="5303520" y="4059936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C262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사교육·플랫폼 종사자</a:t>
            </a:r>
            <a:endParaRPr lang="en-US" sz="1300" dirty="0"/>
          </a:p>
        </p:txBody>
      </p:sp>
      <p:sp>
        <p:nvSpPr>
          <p:cNvPr id="27" name="Text 19"/>
          <p:cNvSpPr/>
          <p:nvPr/>
        </p:nvSpPr>
        <p:spPr>
          <a:xfrm>
            <a:off x="5303520" y="4334256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대치동 학원·배달플랫폼 수익 모델 붕괴</a:t>
            </a:r>
            <a:endParaRPr lang="en-US" sz="1100" dirty="0"/>
          </a:p>
        </p:txBody>
      </p:sp>
      <p:sp>
        <p:nvSpPr>
          <p:cNvPr id="28" name="Shape 20"/>
          <p:cNvSpPr/>
          <p:nvPr/>
        </p:nvSpPr>
        <p:spPr>
          <a:xfrm>
            <a:off x="457200" y="4736592"/>
            <a:ext cx="8229600" cy="27432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29" name="Text 21"/>
          <p:cNvSpPr/>
          <p:nvPr/>
        </p:nvSpPr>
        <p:spPr>
          <a:xfrm>
            <a:off x="457200" y="4736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GDP는 성장하지만, 그 과실이 누구에게 가는가가 핵심 — 한국판 Ghost GDP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173736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0" b="1" dirty="0">
                <a:solidFill>
                  <a:srgbClr val="1C1C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457200" y="30175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반박과 함의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시타델의 반박 · 보고서가 주는 진짜 의미 · 저자의 마지막 메시지</a:t>
            </a:r>
            <a:endParaRPr lang="en-US" sz="13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0" y="2926080"/>
            <a:ext cx="822960" cy="82296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92608"/>
            <a:ext cx="54864" cy="292608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3" name="Text 1"/>
          <p:cNvSpPr/>
          <p:nvPr/>
        </p:nvSpPr>
        <p:spPr>
          <a:xfrm>
            <a:off x="603504" y="274320"/>
            <a:ext cx="7315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03  ·  반박과 함의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시타델이 반박했다 — 데이터로 보면?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719072"/>
            <a:ext cx="4023360" cy="3063240"/>
          </a:xfrm>
          <a:prstGeom prst="rect">
            <a:avLst/>
          </a:prstGeom>
          <a:solidFill>
            <a:srgbClr val="FEF2F2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719072"/>
            <a:ext cx="4023360" cy="420624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719072"/>
            <a:ext cx="40233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시트리니 주장</a:t>
            </a:r>
            <a:endParaRPr lang="en-US" sz="14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792" y="2231136"/>
            <a:ext cx="256032" cy="25603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05840" y="2212848"/>
            <a:ext cx="3337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소프트웨어·컨설팅 일자리 이미 붕괴 중</a:t>
            </a:r>
            <a:endParaRPr lang="en-US" sz="1100" dirty="0"/>
          </a:p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792" y="2706624"/>
            <a:ext cx="256032" cy="256032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005840" y="2688336"/>
            <a:ext cx="3337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도입 속도 = 기술 발전 속도로 가정</a:t>
            </a:r>
            <a:endParaRPr lang="en-US" sz="1100" dirty="0"/>
          </a:p>
        </p:txBody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3182112"/>
            <a:ext cx="256032" cy="256032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005840" y="3163824"/>
            <a:ext cx="3337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화이트칼라 소득 감소 → 소비 붕괴 → 모기지 위기</a:t>
            </a:r>
            <a:endParaRPr lang="en-US" sz="1100" dirty="0"/>
          </a:p>
        </p:txBody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792" y="3657600"/>
            <a:ext cx="256032" cy="256032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1005840" y="3639312"/>
            <a:ext cx="3337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'Ghost GDP' — 성장은 있지만 가계에 안 들어옴</a:t>
            </a:r>
            <a:endParaRPr lang="en-US" sz="1100" dirty="0"/>
          </a:p>
        </p:txBody>
      </p:sp>
      <p:pic>
        <p:nvPicPr>
          <p:cNvPr id="1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792" y="4133088"/>
            <a:ext cx="256032" cy="256032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1005840" y="4114800"/>
            <a:ext cx="3337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자연 제동 장치 없는 악순환</a:t>
            </a:r>
            <a:endParaRPr lang="en-US" sz="1100" dirty="0"/>
          </a:p>
        </p:txBody>
      </p:sp>
      <p:sp>
        <p:nvSpPr>
          <p:cNvPr id="18" name="Shape 11"/>
          <p:cNvSpPr/>
          <p:nvPr/>
        </p:nvSpPr>
        <p:spPr>
          <a:xfrm>
            <a:off x="4663440" y="1719072"/>
            <a:ext cx="4023360" cy="3063240"/>
          </a:xfrm>
          <a:prstGeom prst="rect">
            <a:avLst/>
          </a:prstGeom>
          <a:solidFill>
            <a:srgbClr val="ECFDF5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9" name="Shape 12"/>
          <p:cNvSpPr/>
          <p:nvPr/>
        </p:nvSpPr>
        <p:spPr>
          <a:xfrm>
            <a:off x="4663440" y="1719072"/>
            <a:ext cx="4023360" cy="420624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20" name="Text 13"/>
          <p:cNvSpPr/>
          <p:nvPr/>
        </p:nvSpPr>
        <p:spPr>
          <a:xfrm>
            <a:off x="4663440" y="1719072"/>
            <a:ext cx="40233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시타델 반박 (실제 데이터)</a:t>
            </a:r>
            <a:endParaRPr lang="en-US" sz="1400" dirty="0"/>
          </a:p>
        </p:txBody>
      </p:sp>
      <p:pic>
        <p:nvPicPr>
          <p:cNvPr id="2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8032" y="2231136"/>
            <a:ext cx="256032" cy="256032"/>
          </a:xfrm>
          <a:prstGeom prst="rect">
            <a:avLst/>
          </a:prstGeom>
        </p:spPr>
      </p:pic>
      <p:sp>
        <p:nvSpPr>
          <p:cNvPr id="22" name="Text 14"/>
          <p:cNvSpPr/>
          <p:nvPr/>
        </p:nvSpPr>
        <p:spPr>
          <a:xfrm>
            <a:off x="5212080" y="2212848"/>
            <a:ext cx="3337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소프트웨어 엔지니어 구인 전년比 +11% 증가</a:t>
            </a:r>
            <a:endParaRPr lang="en-US" sz="1100" dirty="0"/>
          </a:p>
        </p:txBody>
      </p:sp>
      <p:pic>
        <p:nvPicPr>
          <p:cNvPr id="23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28032" y="2706624"/>
            <a:ext cx="256032" cy="256032"/>
          </a:xfrm>
          <a:prstGeom prst="rect">
            <a:avLst/>
          </a:prstGeom>
        </p:spPr>
      </p:pic>
      <p:sp>
        <p:nvSpPr>
          <p:cNvPr id="24" name="Text 15"/>
          <p:cNvSpPr/>
          <p:nvPr/>
        </p:nvSpPr>
        <p:spPr>
          <a:xfrm>
            <a:off x="5212080" y="2688336"/>
            <a:ext cx="3337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기술 확산은 S커브 — 즉각 전파 불가능</a:t>
            </a:r>
            <a:endParaRPr lang="en-US" sz="1100" dirty="0"/>
          </a:p>
        </p:txBody>
      </p:sp>
      <p:pic>
        <p:nvPicPr>
          <p:cNvPr id="25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28032" y="3182112"/>
            <a:ext cx="256032" cy="256032"/>
          </a:xfrm>
          <a:prstGeom prst="rect">
            <a:avLst/>
          </a:prstGeom>
        </p:spPr>
      </p:pic>
      <p:sp>
        <p:nvSpPr>
          <p:cNvPr id="26" name="Text 16"/>
          <p:cNvSpPr/>
          <p:nvPr/>
        </p:nvSpPr>
        <p:spPr>
          <a:xfrm>
            <a:off x="5212080" y="3163824"/>
            <a:ext cx="3337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전력·컴퓨팅 제약이 자연 제동 역할</a:t>
            </a:r>
            <a:endParaRPr lang="en-US" sz="1100" dirty="0"/>
          </a:p>
        </p:txBody>
      </p:sp>
      <p:pic>
        <p:nvPicPr>
          <p:cNvPr id="27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28032" y="3657600"/>
            <a:ext cx="256032" cy="256032"/>
          </a:xfrm>
          <a:prstGeom prst="rect">
            <a:avLst/>
          </a:prstGeom>
        </p:spPr>
      </p:pic>
      <p:sp>
        <p:nvSpPr>
          <p:cNvPr id="28" name="Text 17"/>
          <p:cNvSpPr/>
          <p:nvPr/>
        </p:nvSpPr>
        <p:spPr>
          <a:xfrm>
            <a:off x="5212080" y="3639312"/>
            <a:ext cx="3337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생산성 증가 → 비용 감소 → 실질 구매력 상승</a:t>
            </a:r>
            <a:endParaRPr lang="en-US" sz="1100" dirty="0"/>
          </a:p>
        </p:txBody>
      </p:sp>
      <p:pic>
        <p:nvPicPr>
          <p:cNvPr id="29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28032" y="4133088"/>
            <a:ext cx="256032" cy="256032"/>
          </a:xfrm>
          <a:prstGeom prst="rect">
            <a:avLst/>
          </a:prstGeom>
        </p:spPr>
      </p:pic>
      <p:sp>
        <p:nvSpPr>
          <p:cNvPr id="30" name="Text 18"/>
          <p:cNvSpPr/>
          <p:nvPr/>
        </p:nvSpPr>
        <p:spPr>
          <a:xfrm>
            <a:off x="5212080" y="4114800"/>
            <a:ext cx="3337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신산업·신직업 창출로 수요 전환 가능</a:t>
            </a:r>
            <a:endParaRPr lang="en-US" sz="1100" dirty="0"/>
          </a:p>
        </p:txBody>
      </p:sp>
      <p:sp>
        <p:nvSpPr>
          <p:cNvPr id="31" name="Shape 19"/>
          <p:cNvSpPr/>
          <p:nvPr/>
        </p:nvSpPr>
        <p:spPr>
          <a:xfrm>
            <a:off x="457200" y="4864608"/>
            <a:ext cx="8229600" cy="164592"/>
          </a:xfrm>
          <a:prstGeom prst="rect">
            <a:avLst/>
          </a:prstGeom>
          <a:solidFill>
            <a:srgbClr val="F3F4F6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32" name="Text 20"/>
          <p:cNvSpPr/>
          <p:nvPr/>
        </p:nvSpPr>
        <p:spPr>
          <a:xfrm>
            <a:off x="457200" y="4864608"/>
            <a:ext cx="8229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"시트리니는 베이스 케이스가 아닌 '좌측 꼬리 리스크 스트레스 테스트'에 가깝다" — 다수 전문가 평가</a:t>
            </a:r>
            <a:endParaRPr lang="en-US" sz="9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92608"/>
            <a:ext cx="54864" cy="292608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3" name="Text 1"/>
          <p:cNvSpPr/>
          <p:nvPr/>
        </p:nvSpPr>
        <p:spPr>
          <a:xfrm>
            <a:off x="603504" y="274320"/>
            <a:ext cx="7315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03  ·  반박과 함의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그럼에도 이 보고서가 주는 진짜 의미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719072"/>
            <a:ext cx="4069080" cy="1353312"/>
          </a:xfrm>
          <a:prstGeom prst="rect">
            <a:avLst/>
          </a:prstGeom>
          <a:solidFill>
            <a:srgbClr val="F8F9FA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883664"/>
            <a:ext cx="411480" cy="411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07008" y="1856232"/>
            <a:ext cx="3154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A58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AI는 이미 '업무'를 한다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40080" y="2340864"/>
            <a:ext cx="37033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예측이 아니더라도, AI 에이전트의 능력이 실제로 확장되고 있음은 사실. 기업들의 도입 속도는 빨라지고 있다.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4800600" y="1719072"/>
            <a:ext cx="4069080" cy="1353312"/>
          </a:xfrm>
          <a:prstGeom prst="rect">
            <a:avLst/>
          </a:prstGeom>
          <a:solidFill>
            <a:srgbClr val="F8F9FA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3480" y="1883664"/>
            <a:ext cx="411480" cy="41148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550408" y="1856232"/>
            <a:ext cx="3154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C262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분배 구조를 점검해야 할 시간</a:t>
            </a:r>
            <a:endParaRPr lang="en-US" sz="1300" dirty="0"/>
          </a:p>
        </p:txBody>
      </p:sp>
      <p:sp>
        <p:nvSpPr>
          <p:cNvPr id="12" name="Text 8"/>
          <p:cNvSpPr/>
          <p:nvPr/>
        </p:nvSpPr>
        <p:spPr>
          <a:xfrm>
            <a:off x="4983480" y="2340864"/>
            <a:ext cx="37033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GDP가 성장해도 그것이 내 월급으로 이어지는가? '지능 프리미엄'이 희소성을 잃어가는 시대의 핵심 질문.</a:t>
            </a:r>
            <a:endParaRPr lang="en-US" sz="1100" dirty="0"/>
          </a:p>
        </p:txBody>
      </p:sp>
      <p:sp>
        <p:nvSpPr>
          <p:cNvPr id="13" name="Shape 9"/>
          <p:cNvSpPr/>
          <p:nvPr/>
        </p:nvSpPr>
        <p:spPr>
          <a:xfrm>
            <a:off x="457200" y="3227832"/>
            <a:ext cx="4069080" cy="1353312"/>
          </a:xfrm>
          <a:prstGeom prst="rect">
            <a:avLst/>
          </a:prstGeom>
          <a:solidFill>
            <a:srgbClr val="F8F9FA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392424"/>
            <a:ext cx="411480" cy="41148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207008" y="3364992"/>
            <a:ext cx="3154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C3AE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나의 업무 중 AI가 대체하는 부분은?</a:t>
            </a:r>
            <a:endParaRPr lang="en-US" sz="1300" dirty="0"/>
          </a:p>
        </p:txBody>
      </p:sp>
      <p:sp>
        <p:nvSpPr>
          <p:cNvPr id="16" name="Text 11"/>
          <p:cNvSpPr/>
          <p:nvPr/>
        </p:nvSpPr>
        <p:spPr>
          <a:xfrm>
            <a:off x="640080" y="3849624"/>
            <a:ext cx="37033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개인 차원에서도 자신의 역량을 점검해야 할 이유. '자동화하기 어려운 능력'에 집중하는 것이 생존 전략.</a:t>
            </a:r>
            <a:endParaRPr lang="en-US" sz="1100" dirty="0"/>
          </a:p>
        </p:txBody>
      </p:sp>
      <p:sp>
        <p:nvSpPr>
          <p:cNvPr id="17" name="Shape 12"/>
          <p:cNvSpPr/>
          <p:nvPr/>
        </p:nvSpPr>
        <p:spPr>
          <a:xfrm>
            <a:off x="4800600" y="3227832"/>
            <a:ext cx="4069080" cy="1353312"/>
          </a:xfrm>
          <a:prstGeom prst="rect">
            <a:avLst/>
          </a:prstGeom>
          <a:solidFill>
            <a:srgbClr val="F8F9FA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3392424"/>
            <a:ext cx="411480" cy="41148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550408" y="3364992"/>
            <a:ext cx="3154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D4ED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사회 시스템이 따라가고 있는가?</a:t>
            </a:r>
            <a:endParaRPr lang="en-US" sz="1300" dirty="0"/>
          </a:p>
        </p:txBody>
      </p:sp>
      <p:sp>
        <p:nvSpPr>
          <p:cNvPr id="20" name="Text 14"/>
          <p:cNvSpPr/>
          <p:nvPr/>
        </p:nvSpPr>
        <p:spPr>
          <a:xfrm>
            <a:off x="4983480" y="3849624"/>
            <a:ext cx="37033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세금·복지·교육 시스템은 '인간이 일하는 세계'를 전제로 설계됐다. 새 프레임워크를 만들 시간이 필요하다.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731520"/>
            <a:ext cx="3657600" cy="3657600"/>
          </a:xfrm>
          <a:prstGeom prst="ellipse">
            <a:avLst/>
          </a:prstGeom>
          <a:solidFill>
            <a:srgbClr val="DC2626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731520" y="3200400"/>
            <a:ext cx="2743200" cy="2743200"/>
          </a:xfrm>
          <a:prstGeom prst="ellipse">
            <a:avLst/>
          </a:prstGeom>
          <a:solidFill>
            <a:srgbClr val="1D4ED8">
              <a:alpha val="10000"/>
            </a:srgbClr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594360"/>
            <a:ext cx="658368" cy="65836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28016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Whether we build them in time</a:t>
            </a:r>
            <a:endParaRPr lang="en-US" sz="3400" dirty="0"/>
          </a:p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is the only question that matters.</a:t>
            </a:r>
            <a:endParaRPr lang="en-US" sz="3400" dirty="0"/>
          </a:p>
        </p:txBody>
      </p:sp>
      <p:sp>
        <p:nvSpPr>
          <p:cNvPr id="6" name="Text 3"/>
          <p:cNvSpPr/>
          <p:nvPr/>
        </p:nvSpPr>
        <p:spPr>
          <a:xfrm>
            <a:off x="457200" y="2670048"/>
            <a:ext cx="822960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9CA3AF"/>
                </a:solidFill>
                <a:latin typeface="Batang" pitchFamily="34" charset="0"/>
                <a:ea typeface="Batang" pitchFamily="34" charset="-122"/>
                <a:cs typeface="Batang" pitchFamily="34" charset="-120"/>
              </a:rPr>
              <a:t>"우리가 새로운 프레임워크를 제때 만들 수 있는가,</a:t>
            </a:r>
            <a:endParaRPr lang="en-US" sz="1700" dirty="0"/>
          </a:p>
          <a:p>
            <a:pPr indent="0" marL="0">
              <a:buNone/>
            </a:pPr>
            <a:r>
              <a:rPr lang="en-US" sz="1700" i="1" dirty="0">
                <a:solidFill>
                  <a:srgbClr val="9CA3AF"/>
                </a:solidFill>
                <a:latin typeface="Batang" pitchFamily="34" charset="0"/>
                <a:ea typeface="Batang" pitchFamily="34" charset="-122"/>
                <a:cs typeface="Batang" pitchFamily="34" charset="-120"/>
              </a:rPr>
              <a:t>그것이 유일하게 중요한 질문이다."</a:t>
            </a:r>
            <a:endParaRPr lang="en-US" sz="1700" dirty="0"/>
          </a:p>
        </p:txBody>
      </p:sp>
      <p:sp>
        <p:nvSpPr>
          <p:cNvPr id="7" name="Text 4"/>
          <p:cNvSpPr/>
          <p:nvPr/>
        </p:nvSpPr>
        <p:spPr>
          <a:xfrm>
            <a:off x="457200" y="354787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James van Geelen, The 2028 Global Intelligence Crisis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457200" y="4023360"/>
            <a:ext cx="8229600" cy="18288"/>
          </a:xfrm>
          <a:prstGeom prst="rect">
            <a:avLst/>
          </a:prstGeom>
          <a:solidFill>
            <a:srgbClr val="222222"/>
          </a:solidFill>
          <a:ln/>
        </p:spPr>
      </p:sp>
      <p:sp>
        <p:nvSpPr>
          <p:cNvPr id="9" name="Text 6"/>
          <p:cNvSpPr/>
          <p:nvPr/>
        </p:nvSpPr>
        <p:spPr>
          <a:xfrm>
            <a:off x="457200" y="413308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4B55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 발표는 시트리니 리서치 「The 2028 Global Intelligence Crisis」(Feb 2026)를 바탕으로 한 사고 실험 분석 자료입니다.</a:t>
            </a:r>
            <a:endParaRPr lang="en-US" sz="950" dirty="0"/>
          </a:p>
        </p:txBody>
      </p:sp>
      <p:sp>
        <p:nvSpPr>
          <p:cNvPr id="10" name="Text 7"/>
          <p:cNvSpPr/>
          <p:nvPr/>
        </p:nvSpPr>
        <p:spPr>
          <a:xfrm>
            <a:off x="457200" y="4462272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예측이 아닌 시나리오 | 출처: citriniresearch.com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92608"/>
            <a:ext cx="54864" cy="292608"/>
          </a:xfrm>
          <a:prstGeom prst="rect">
            <a:avLst/>
          </a:prstGeom>
          <a:solidFill>
            <a:srgbClr val="2D2D2D"/>
          </a:solidFill>
          <a:ln/>
        </p:spPr>
      </p:sp>
      <p:sp>
        <p:nvSpPr>
          <p:cNvPr id="3" name="Text 1"/>
          <p:cNvSpPr/>
          <p:nvPr/>
        </p:nvSpPr>
        <p:spPr>
          <a:xfrm>
            <a:off x="603504" y="274320"/>
            <a:ext cx="7315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CONTENTS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목차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3258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 발표가 다루는 내용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783080"/>
            <a:ext cx="8229600" cy="749808"/>
          </a:xfrm>
          <a:prstGeom prst="rect">
            <a:avLst/>
          </a:prstGeom>
          <a:solidFill>
            <a:srgbClr val="F8F9FA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1783080"/>
            <a:ext cx="201168" cy="749808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783080"/>
            <a:ext cx="201168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822960" y="18745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보고서란?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22960" y="2167128"/>
            <a:ext cx="6858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시트리니 리서치 소개 · 가상 시나리오 5단계 · 핵심 메시지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679192"/>
            <a:ext cx="8229600" cy="749808"/>
          </a:xfrm>
          <a:prstGeom prst="rect">
            <a:avLst/>
          </a:prstGeom>
          <a:solidFill>
            <a:srgbClr val="F8F9FA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2679192"/>
            <a:ext cx="201168" cy="74980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2679192"/>
            <a:ext cx="201168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822960" y="2770632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보고서가 일으킨 파장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22960" y="3063240"/>
            <a:ext cx="6858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미국 증시 충격 · 한국 시장 반응 · 한국 2028 가상 미래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575304"/>
            <a:ext cx="8229600" cy="749808"/>
          </a:xfrm>
          <a:prstGeom prst="rect">
            <a:avLst/>
          </a:prstGeom>
          <a:solidFill>
            <a:srgbClr val="F8F9FA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57200" y="3575304"/>
            <a:ext cx="201168" cy="749808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" y="3575304"/>
            <a:ext cx="201168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822960" y="3666744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반박과 함의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822960" y="3959352"/>
            <a:ext cx="6858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시타델의 반박 · 보고서가 주는 진짜 의미 · 저자의 마지막 메시지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173736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0" b="1" dirty="0">
                <a:solidFill>
                  <a:srgbClr val="1C1C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457200" y="30175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보고서란?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시트리니 리서치 소개 · 가상 시나리오 5단계 · 핵심 메시지</a:t>
            </a:r>
            <a:endParaRPr lang="en-US" sz="13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0" y="2926080"/>
            <a:ext cx="822960" cy="82296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92608"/>
            <a:ext cx="54864" cy="292608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3" name="Text 1"/>
          <p:cNvSpPr/>
          <p:nvPr/>
        </p:nvSpPr>
        <p:spPr>
          <a:xfrm>
            <a:off x="603504" y="274320"/>
            <a:ext cx="7315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01  ·  보고서란?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시트리니 리서치는 어떤 곳인가?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737360"/>
            <a:ext cx="3931920" cy="2926080"/>
          </a:xfrm>
          <a:prstGeom prst="rect">
            <a:avLst/>
          </a:prstGeom>
          <a:solidFill>
            <a:srgbClr val="F8F9FA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1920240"/>
            <a:ext cx="502920" cy="502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17320" y="192024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James van Geelen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1417320" y="224028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창업자 · CEO · 33세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777240" y="2606040"/>
            <a:ext cx="3383280" cy="13716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10" name="Shape 7"/>
          <p:cNvSpPr/>
          <p:nvPr/>
        </p:nvSpPr>
        <p:spPr>
          <a:xfrm>
            <a:off x="777240" y="2697480"/>
            <a:ext cx="109728" cy="109728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11" name="Text 8"/>
          <p:cNvSpPr/>
          <p:nvPr/>
        </p:nvSpPr>
        <p:spPr>
          <a:xfrm>
            <a:off x="987552" y="2660904"/>
            <a:ext cx="3246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UCLA 생물학·심리학 학사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777240" y="3044952"/>
            <a:ext cx="109728" cy="109728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13" name="Text 10"/>
          <p:cNvSpPr/>
          <p:nvPr/>
        </p:nvSpPr>
        <p:spPr>
          <a:xfrm>
            <a:off x="987552" y="3008376"/>
            <a:ext cx="3246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구급대원 → 의료 스타트업 창업 (2013)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777240" y="3392424"/>
            <a:ext cx="109728" cy="109728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15" name="Text 12"/>
          <p:cNvSpPr/>
          <p:nvPr/>
        </p:nvSpPr>
        <p:spPr>
          <a:xfrm>
            <a:off x="987552" y="3355848"/>
            <a:ext cx="3246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2018년 PE에 매각 후 투자 시작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777240" y="3739896"/>
            <a:ext cx="109728" cy="109728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17" name="Text 14"/>
          <p:cNvSpPr/>
          <p:nvPr/>
        </p:nvSpPr>
        <p:spPr>
          <a:xfrm>
            <a:off x="987552" y="3703320"/>
            <a:ext cx="3246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2023년 Substack 유료 구독 런칭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777240" y="4087368"/>
            <a:ext cx="109728" cy="109728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19" name="Text 16"/>
          <p:cNvSpPr/>
          <p:nvPr/>
        </p:nvSpPr>
        <p:spPr>
          <a:xfrm>
            <a:off x="987552" y="4050792"/>
            <a:ext cx="3246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12만+ 구독자 · 직원 약 10명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4663440" y="1737360"/>
            <a:ext cx="4023360" cy="822960"/>
          </a:xfrm>
          <a:prstGeom prst="rect">
            <a:avLst/>
          </a:prstGeom>
          <a:solidFill>
            <a:srgbClr val="F8F9FA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pic>
        <p:nvPicPr>
          <p:cNvPr id="2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8032" y="1920240"/>
            <a:ext cx="384048" cy="384048"/>
          </a:xfrm>
          <a:prstGeom prst="rect">
            <a:avLst/>
          </a:prstGeom>
        </p:spPr>
      </p:pic>
      <p:sp>
        <p:nvSpPr>
          <p:cNvPr id="22" name="Text 18"/>
          <p:cNvSpPr/>
          <p:nvPr/>
        </p:nvSpPr>
        <p:spPr>
          <a:xfrm>
            <a:off x="5349240" y="182880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주요 성과</a:t>
            </a:r>
            <a:endParaRPr lang="en-US" sz="1000" dirty="0"/>
          </a:p>
        </p:txBody>
      </p:sp>
      <p:sp>
        <p:nvSpPr>
          <p:cNvPr id="23" name="Text 19"/>
          <p:cNvSpPr/>
          <p:nvPr/>
        </p:nvSpPr>
        <p:spPr>
          <a:xfrm>
            <a:off x="5349240" y="2084832"/>
            <a:ext cx="3154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SVB 공매도 예측 (2022)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'파월 헤지' 전략 제시 (2025)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4663440" y="2715768"/>
            <a:ext cx="4023360" cy="822960"/>
          </a:xfrm>
          <a:prstGeom prst="rect">
            <a:avLst/>
          </a:prstGeom>
          <a:solidFill>
            <a:srgbClr val="F8F9FA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pic>
        <p:nvPicPr>
          <p:cNvPr id="2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032" y="2898648"/>
            <a:ext cx="384048" cy="384048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5349240" y="2807208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연구 분야</a:t>
            </a:r>
            <a:endParaRPr lang="en-US" sz="1000" dirty="0"/>
          </a:p>
        </p:txBody>
      </p:sp>
      <p:sp>
        <p:nvSpPr>
          <p:cNvPr id="27" name="Text 22"/>
          <p:cNvSpPr/>
          <p:nvPr/>
        </p:nvSpPr>
        <p:spPr>
          <a:xfrm>
            <a:off x="5349240" y="3063240"/>
            <a:ext cx="3154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· 거시경제 · 방산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휴머노이드 로봇 · GLP-1 비만약</a:t>
            </a:r>
            <a:endParaRPr lang="en-US" sz="1100" dirty="0"/>
          </a:p>
        </p:txBody>
      </p:sp>
      <p:sp>
        <p:nvSpPr>
          <p:cNvPr id="28" name="Shape 23"/>
          <p:cNvSpPr/>
          <p:nvPr/>
        </p:nvSpPr>
        <p:spPr>
          <a:xfrm>
            <a:off x="4663440" y="3694176"/>
            <a:ext cx="4023360" cy="822960"/>
          </a:xfrm>
          <a:prstGeom prst="rect">
            <a:avLst/>
          </a:prstGeom>
          <a:solidFill>
            <a:srgbClr val="F8F9FA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pic>
        <p:nvPicPr>
          <p:cNvPr id="2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8032" y="3877056"/>
            <a:ext cx="384048" cy="384048"/>
          </a:xfrm>
          <a:prstGeom prst="rect">
            <a:avLst/>
          </a:prstGeom>
        </p:spPr>
      </p:pic>
      <p:sp>
        <p:nvSpPr>
          <p:cNvPr id="30" name="Text 24"/>
          <p:cNvSpPr/>
          <p:nvPr/>
        </p:nvSpPr>
        <p:spPr>
          <a:xfrm>
            <a:off x="5349240" y="3785616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EA58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회사명 유래</a:t>
            </a:r>
            <a:endParaRPr lang="en-US" sz="1000" dirty="0"/>
          </a:p>
        </p:txBody>
      </p:sp>
      <p:sp>
        <p:nvSpPr>
          <p:cNvPr id="31" name="Text 25"/>
          <p:cNvSpPr/>
          <p:nvPr/>
        </p:nvSpPr>
        <p:spPr>
          <a:xfrm>
            <a:off x="5349240" y="4041648"/>
            <a:ext cx="3154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연금술 용어 'Citrinitas'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소로스 「금융의 연금술」에서 영감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92608"/>
            <a:ext cx="54864" cy="292608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3" name="Text 1"/>
          <p:cNvSpPr/>
          <p:nvPr/>
        </p:nvSpPr>
        <p:spPr>
          <a:xfrm>
            <a:off x="603504" y="274320"/>
            <a:ext cx="7315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01  ·  보고서란?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「2028 글로벌 지능 위기」 한눈에 보기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737360"/>
            <a:ext cx="2560320" cy="1005840"/>
          </a:xfrm>
          <a:prstGeom prst="rect">
            <a:avLst/>
          </a:prstGeom>
          <a:solidFill>
            <a:srgbClr val="F8F9FA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57200" y="1755648"/>
            <a:ext cx="25603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C262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2026.2.22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57200" y="237744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보고서 발표일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355848" y="1737360"/>
            <a:ext cx="2560320" cy="1005840"/>
          </a:xfrm>
          <a:prstGeom prst="rect">
            <a:avLst/>
          </a:prstGeom>
          <a:solidFill>
            <a:srgbClr val="F8F9FA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355848" y="1755648"/>
            <a:ext cx="25603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D4ED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12만+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3355848" y="237744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시트리니 구독자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254496" y="1737360"/>
            <a:ext cx="2560320" cy="1005840"/>
          </a:xfrm>
          <a:prstGeom prst="rect">
            <a:avLst/>
          </a:prstGeom>
          <a:solidFill>
            <a:srgbClr val="F8F9FA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254496" y="1755648"/>
            <a:ext cx="25603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A58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2028.6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6254496" y="237744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가상 시나리오 시점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2907792"/>
            <a:ext cx="8229600" cy="566928"/>
          </a:xfrm>
          <a:prstGeom prst="rect">
            <a:avLst/>
          </a:prstGeom>
          <a:solidFill>
            <a:srgbClr val="FEF2F2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pic>
        <p:nvPicPr>
          <p:cNvPr id="1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" y="3035808"/>
            <a:ext cx="320040" cy="320040"/>
          </a:xfrm>
          <a:prstGeom prst="rect">
            <a:avLst/>
          </a:prstGeom>
        </p:spPr>
      </p:pic>
      <p:sp>
        <p:nvSpPr>
          <p:cNvPr id="16" name="Text 13"/>
          <p:cNvSpPr/>
          <p:nvPr/>
        </p:nvSpPr>
        <p:spPr>
          <a:xfrm>
            <a:off x="1097280" y="2944368"/>
            <a:ext cx="1188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핵심 전제:</a:t>
            </a:r>
            <a:endParaRPr lang="en-US" sz="1200" dirty="0"/>
          </a:p>
        </p:txBody>
      </p:sp>
      <p:sp>
        <p:nvSpPr>
          <p:cNvPr id="17" name="Text 14"/>
          <p:cNvSpPr/>
          <p:nvPr/>
        </p:nvSpPr>
        <p:spPr>
          <a:xfrm>
            <a:off x="1097280" y="3200400"/>
            <a:ext cx="74066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"AI 낙관론이 계속 맞다면, 오히려 그게 경제에는 위기 신호가 될 수 있다"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457200" y="3657600"/>
            <a:ext cx="1920240" cy="347472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9" name="Text 16"/>
          <p:cNvSpPr/>
          <p:nvPr/>
        </p:nvSpPr>
        <p:spPr>
          <a:xfrm>
            <a:off x="457200" y="3657600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예측 X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2560320" y="3657600"/>
            <a:ext cx="1920240" cy="347472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21" name="Text 18"/>
          <p:cNvSpPr/>
          <p:nvPr/>
        </p:nvSpPr>
        <p:spPr>
          <a:xfrm>
            <a:off x="2560320" y="3657600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가상 시나리오 O</a:t>
            </a:r>
            <a:endParaRPr lang="en-US" sz="1100" dirty="0"/>
          </a:p>
        </p:txBody>
      </p:sp>
      <p:sp>
        <p:nvSpPr>
          <p:cNvPr id="22" name="Shape 19"/>
          <p:cNvSpPr/>
          <p:nvPr/>
        </p:nvSpPr>
        <p:spPr>
          <a:xfrm>
            <a:off x="4663440" y="3657600"/>
            <a:ext cx="1920240" cy="347472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23" name="Text 20"/>
          <p:cNvSpPr/>
          <p:nvPr/>
        </p:nvSpPr>
        <p:spPr>
          <a:xfrm>
            <a:off x="4663440" y="3657600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사고 실험 O</a:t>
            </a:r>
            <a:endParaRPr lang="en-US" sz="1100" dirty="0"/>
          </a:p>
        </p:txBody>
      </p:sp>
      <p:sp>
        <p:nvSpPr>
          <p:cNvPr id="24" name="Shape 21"/>
          <p:cNvSpPr/>
          <p:nvPr/>
        </p:nvSpPr>
        <p:spPr>
          <a:xfrm>
            <a:off x="6766560" y="3657600"/>
            <a:ext cx="1920240" cy="347472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25" name="Text 22"/>
          <p:cNvSpPr/>
          <p:nvPr/>
        </p:nvSpPr>
        <p:spPr>
          <a:xfrm>
            <a:off x="6766560" y="3657600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좌측 꼬리 리스크 탐구 O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92608"/>
            <a:ext cx="54864" cy="292608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3" name="Text 1"/>
          <p:cNvSpPr/>
          <p:nvPr/>
        </p:nvSpPr>
        <p:spPr>
          <a:xfrm>
            <a:off x="603504" y="274320"/>
            <a:ext cx="7315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01  ·  보고서란?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AI 발 경제 붕괴 — 5단계 연쇄 시나리오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1481328" y="1664208"/>
            <a:ext cx="36576" cy="2907792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6" name="Shape 4"/>
          <p:cNvSpPr/>
          <p:nvPr/>
        </p:nvSpPr>
        <p:spPr>
          <a:xfrm>
            <a:off x="1298448" y="1682496"/>
            <a:ext cx="402336" cy="402336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7" name="Text 5"/>
          <p:cNvSpPr/>
          <p:nvPr/>
        </p:nvSpPr>
        <p:spPr>
          <a:xfrm>
            <a:off x="1298448" y="1682496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874520" y="1664208"/>
            <a:ext cx="6766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C262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1단계  SaaS 붕괴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874520" y="1938528"/>
            <a:ext cx="6858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코딩 도구가 수억짜리 소프트웨어를 대체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ServiceNow 등 대형 SaaS 주가 폭락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298448" y="2304288"/>
            <a:ext cx="402336" cy="402336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11" name="Text 9"/>
          <p:cNvSpPr/>
          <p:nvPr/>
        </p:nvSpPr>
        <p:spPr>
          <a:xfrm>
            <a:off x="1298448" y="2304288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874520" y="2286000"/>
            <a:ext cx="6766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A58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2단계  중간 수수료 경제 붕괴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874520" y="2560320"/>
            <a:ext cx="6858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에이전트가 가격 비교·결제 직접 처리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DoorDash·Mastercard 수익 모델 와해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1298448" y="2926080"/>
            <a:ext cx="402336" cy="402336"/>
          </a:xfrm>
          <a:prstGeom prst="ellipse">
            <a:avLst/>
          </a:prstGeom>
          <a:solidFill>
            <a:srgbClr val="D97706"/>
          </a:solidFill>
          <a:ln/>
        </p:spPr>
      </p:sp>
      <p:sp>
        <p:nvSpPr>
          <p:cNvPr id="15" name="Text 13"/>
          <p:cNvSpPr/>
          <p:nvPr/>
        </p:nvSpPr>
        <p:spPr>
          <a:xfrm>
            <a:off x="1298448" y="2926080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874520" y="2907792"/>
            <a:ext cx="6766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770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3단계  지능 대체 나선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874520" y="3182112"/>
            <a:ext cx="6858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화이트칼라 해고 → 소비 급감 → 기업 AI 투자 확대 → 추가 해고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'자연 제동장치 없는 악순환'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1298448" y="3547872"/>
            <a:ext cx="402336" cy="402336"/>
          </a:xfrm>
          <a:prstGeom prst="ellipse">
            <a:avLst/>
          </a:prstGeom>
          <a:solidFill>
            <a:srgbClr val="7C3AED"/>
          </a:solidFill>
          <a:ln/>
        </p:spPr>
      </p:sp>
      <p:sp>
        <p:nvSpPr>
          <p:cNvPr id="19" name="Text 17"/>
          <p:cNvSpPr/>
          <p:nvPr/>
        </p:nvSpPr>
        <p:spPr>
          <a:xfrm>
            <a:off x="1298448" y="3547872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874520" y="3529584"/>
            <a:ext cx="6766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C3AE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4단계  금융 시스템 위기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874520" y="3803904"/>
            <a:ext cx="6858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사모신용(PE) 2.5조 달러 디폴트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보험사·연기금 도미노 부실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1298448" y="4169664"/>
            <a:ext cx="402336" cy="402336"/>
          </a:xfrm>
          <a:prstGeom prst="ellipse">
            <a:avLst/>
          </a:prstGeom>
          <a:solidFill>
            <a:srgbClr val="1D4ED8"/>
          </a:solidFill>
          <a:ln/>
        </p:spPr>
      </p:sp>
      <p:sp>
        <p:nvSpPr>
          <p:cNvPr id="23" name="Text 21"/>
          <p:cNvSpPr/>
          <p:nvPr/>
        </p:nvSpPr>
        <p:spPr>
          <a:xfrm>
            <a:off x="1298448" y="4169664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1874520" y="4151376"/>
            <a:ext cx="6766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D4ED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5단계  모기지 위기 우려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1874520" y="4425696"/>
            <a:ext cx="6858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13조 달러 주택담보대출 기반 흔들림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S&amp;P 500 고점 대비 -38% 예상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92608"/>
            <a:ext cx="54864" cy="292608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3" name="Text 1"/>
          <p:cNvSpPr/>
          <p:nvPr/>
        </p:nvSpPr>
        <p:spPr>
          <a:xfrm>
            <a:off x="603504" y="274320"/>
            <a:ext cx="7315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01  ·  보고서란?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핵심 개념 &amp; 저자의 메시지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719072"/>
            <a:ext cx="4114800" cy="1371600"/>
          </a:xfrm>
          <a:prstGeom prst="rect">
            <a:avLst/>
          </a:prstGeom>
          <a:solidFill>
            <a:srgbClr val="F8F9FA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719072"/>
            <a:ext cx="164592" cy="1371600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7" name="Text 5"/>
          <p:cNvSpPr/>
          <p:nvPr/>
        </p:nvSpPr>
        <p:spPr>
          <a:xfrm>
            <a:off x="749808" y="1773936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A58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Ghost GDP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49808" y="2139696"/>
            <a:ext cx="35661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GDP 수치는 성장을 보여주지만,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그 과실이 AI·자본 소유자에게만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집중되어 가계로 순환되지 않는 현상.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754880" y="1719072"/>
            <a:ext cx="3931920" cy="1371600"/>
          </a:xfrm>
          <a:prstGeom prst="rect">
            <a:avLst/>
          </a:prstGeom>
          <a:solidFill>
            <a:srgbClr val="F8F9FA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1719072"/>
            <a:ext cx="164592" cy="137160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1" name="Text 9"/>
          <p:cNvSpPr/>
          <p:nvPr/>
        </p:nvSpPr>
        <p:spPr>
          <a:xfrm>
            <a:off x="5047488" y="1773936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C262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지능 대체 나선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5047488" y="2139696"/>
            <a:ext cx="34747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발전 → 감원 → 소비 감소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AI 투자 증가 → 추가 감원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'자연 제동 장치 없는 악순환'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57200" y="3246120"/>
            <a:ext cx="8229600" cy="1417320"/>
          </a:xfrm>
          <a:prstGeom prst="rect">
            <a:avLst/>
          </a:prstGeom>
          <a:solidFill>
            <a:srgbClr val="F8F9FA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pic>
        <p:nvPicPr>
          <p:cNvPr id="1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401568"/>
            <a:ext cx="411480" cy="411480"/>
          </a:xfrm>
          <a:prstGeom prst="rect">
            <a:avLst/>
          </a:prstGeom>
        </p:spPr>
      </p:pic>
      <p:sp>
        <p:nvSpPr>
          <p:cNvPr id="15" name="Text 12"/>
          <p:cNvSpPr/>
          <p:nvPr/>
        </p:nvSpPr>
        <p:spPr>
          <a:xfrm>
            <a:off x="1188720" y="3337560"/>
            <a:ext cx="71323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2D2D2D"/>
                </a:solidFill>
                <a:latin typeface="Batang" pitchFamily="34" charset="0"/>
                <a:ea typeface="Batang" pitchFamily="34" charset="-122"/>
                <a:cs typeface="Batang" pitchFamily="34" charset="-120"/>
              </a:rPr>
              <a:t>"당신은 지금 2028년이 아닌 2026년 2월을 살고 있다.</a:t>
            </a:r>
            <a:endParaRPr lang="en-US" sz="1350" dirty="0"/>
          </a:p>
          <a:p>
            <a:pPr indent="0" marL="0">
              <a:buNone/>
            </a:pPr>
            <a:r>
              <a:rPr lang="en-US" sz="1350" i="1" dirty="0">
                <a:solidFill>
                  <a:srgbClr val="2D2D2D"/>
                </a:solidFill>
                <a:latin typeface="Batang" pitchFamily="34" charset="0"/>
                <a:ea typeface="Batang" pitchFamily="34" charset="-122"/>
                <a:cs typeface="Batang" pitchFamily="34" charset="-120"/>
              </a:rPr>
              <a:t>투자자로서, 그리고 사회 구성원으로서</a:t>
            </a:r>
            <a:endParaRPr lang="en-US" sz="1350" dirty="0"/>
          </a:p>
          <a:p>
            <a:pPr indent="0" marL="0">
              <a:buNone/>
            </a:pPr>
            <a:r>
              <a:rPr lang="en-US" sz="1350" i="1" dirty="0">
                <a:solidFill>
                  <a:srgbClr val="2D2D2D"/>
                </a:solidFill>
                <a:latin typeface="Batang" pitchFamily="34" charset="0"/>
                <a:ea typeface="Batang" pitchFamily="34" charset="-122"/>
                <a:cs typeface="Batang" pitchFamily="34" charset="-120"/>
              </a:rPr>
              <a:t>우리는 아직 행동할 시간이 있다. 카나리아는 아직 살아 있다."</a:t>
            </a:r>
            <a:endParaRPr lang="en-US" sz="1350" dirty="0"/>
          </a:p>
        </p:txBody>
      </p:sp>
      <p:sp>
        <p:nvSpPr>
          <p:cNvPr id="16" name="Text 13"/>
          <p:cNvSpPr/>
          <p:nvPr/>
        </p:nvSpPr>
        <p:spPr>
          <a:xfrm>
            <a:off x="1188720" y="4480560"/>
            <a:ext cx="6858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James van Geelen, CitriniResearch (Feb 2026)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A58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173736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0" b="1" dirty="0">
                <a:solidFill>
                  <a:srgbClr val="1C1C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457200" y="30175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보고서가 일으킨 파장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미국 증시 충격 · 한국 시장 반응 · 한국 2028 가상 미래</a:t>
            </a:r>
            <a:endParaRPr lang="en-US" sz="13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0" y="2926080"/>
            <a:ext cx="822960" cy="82296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92608"/>
            <a:ext cx="54864" cy="29260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3" name="Text 1"/>
          <p:cNvSpPr/>
          <p:nvPr/>
        </p:nvSpPr>
        <p:spPr>
          <a:xfrm>
            <a:off x="603504" y="274320"/>
            <a:ext cx="7315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EA58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02  ·  보고서가 일으킨 파장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보고서 하나가 월스트리트를 뒤흔들다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737360"/>
            <a:ext cx="1920240" cy="960120"/>
          </a:xfrm>
          <a:prstGeom prst="rect">
            <a:avLst/>
          </a:prstGeom>
          <a:solidFill>
            <a:srgbClr val="F8F9FA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57200" y="1755648"/>
            <a:ext cx="19202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C262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800pt↓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2322576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다우존스 1일 낙폭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624328" y="1737360"/>
            <a:ext cx="1920240" cy="960120"/>
          </a:xfrm>
          <a:prstGeom prst="rect">
            <a:avLst/>
          </a:prstGeom>
          <a:solidFill>
            <a:srgbClr val="F8F9FA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624328" y="1755648"/>
            <a:ext cx="19202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EA58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$2,850억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2624328" y="2322576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S&amp;P 소프트웨어 지수 증발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791456" y="1737360"/>
            <a:ext cx="1920240" cy="960120"/>
          </a:xfrm>
          <a:prstGeom prst="rect">
            <a:avLst/>
          </a:prstGeom>
          <a:solidFill>
            <a:srgbClr val="F8F9FA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791456" y="1755648"/>
            <a:ext cx="19202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D4ED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1,600만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4791456" y="2322576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X(트위터) 조회수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958584" y="1737360"/>
            <a:ext cx="1920240" cy="960120"/>
          </a:xfrm>
          <a:prstGeom prst="rect">
            <a:avLst/>
          </a:prstGeom>
          <a:solidFill>
            <a:srgbClr val="F8F9FA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958584" y="1755648"/>
            <a:ext cx="19202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7C3AE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-13%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6958584" y="2322576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IBM 단일 낙폭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283464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사건 타임라인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57200" y="3218688"/>
            <a:ext cx="201168" cy="201168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19" name="Shape 17"/>
          <p:cNvSpPr/>
          <p:nvPr/>
        </p:nvSpPr>
        <p:spPr>
          <a:xfrm>
            <a:off x="539496" y="3419856"/>
            <a:ext cx="36576" cy="27432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20" name="Text 18"/>
          <p:cNvSpPr/>
          <p:nvPr/>
        </p:nvSpPr>
        <p:spPr>
          <a:xfrm>
            <a:off x="777240" y="3182112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2.22 (일)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2148840" y="3182112"/>
            <a:ext cx="6492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시트리니, 보고서 Substack 무료 공개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57200" y="3675888"/>
            <a:ext cx="201168" cy="201168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23" name="Shape 21"/>
          <p:cNvSpPr/>
          <p:nvPr/>
        </p:nvSpPr>
        <p:spPr>
          <a:xfrm>
            <a:off x="539496" y="3877056"/>
            <a:ext cx="36576" cy="27432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24" name="Text 22"/>
          <p:cNvSpPr/>
          <p:nvPr/>
        </p:nvSpPr>
        <p:spPr>
          <a:xfrm>
            <a:off x="777240" y="3639312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2.23 (월)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2148840" y="3639312"/>
            <a:ext cx="6492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마이클 버리 X 공유 "And you think I'm bearish"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다우 800pt 급락, S&amp;P 소프트웨어 지수 -13%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57200" y="4133088"/>
            <a:ext cx="201168" cy="201168"/>
          </a:xfrm>
          <a:prstGeom prst="ellipse">
            <a:avLst/>
          </a:prstGeom>
          <a:solidFill>
            <a:srgbClr val="1D4ED8"/>
          </a:solidFill>
          <a:ln/>
        </p:spPr>
      </p:sp>
      <p:sp>
        <p:nvSpPr>
          <p:cNvPr id="27" name="Shape 25"/>
          <p:cNvSpPr/>
          <p:nvPr/>
        </p:nvSpPr>
        <p:spPr>
          <a:xfrm>
            <a:off x="539496" y="4334256"/>
            <a:ext cx="36576" cy="27432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28" name="Text 26"/>
          <p:cNvSpPr/>
          <p:nvPr/>
        </p:nvSpPr>
        <p:spPr>
          <a:xfrm>
            <a:off x="777240" y="4096512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2.24 (화)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2148840" y="4096512"/>
            <a:ext cx="6492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시타델 시큐리티즈 공식 반박 보고서 발표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57200" y="4590288"/>
            <a:ext cx="201168" cy="201168"/>
          </a:xfrm>
          <a:prstGeom prst="ellipse">
            <a:avLst/>
          </a:prstGeom>
          <a:solidFill>
            <a:srgbClr val="1D4ED8"/>
          </a:solidFill>
          <a:ln/>
        </p:spPr>
      </p:sp>
      <p:sp>
        <p:nvSpPr>
          <p:cNvPr id="31" name="Shape 29"/>
          <p:cNvSpPr/>
          <p:nvPr/>
        </p:nvSpPr>
        <p:spPr>
          <a:xfrm>
            <a:off x="539496" y="4791456"/>
            <a:ext cx="36576" cy="27432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32" name="Text 30"/>
          <p:cNvSpPr/>
          <p:nvPr/>
        </p:nvSpPr>
        <p:spPr>
          <a:xfrm>
            <a:off x="777240" y="4553712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2.25 (수)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2148840" y="4553712"/>
            <a:ext cx="6492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이코노미스트지 경제적 오류 분석 기사 게재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당신의 직업은 2028년에도 남아있을까?</dc:title>
  <dc:subject>PptxGenJS Presentation</dc:subject>
  <dc:creator>PptxGenJS</dc:creator>
  <cp:lastModifiedBy>PptxGenJS</cp:lastModifiedBy>
  <cp:revision>1</cp:revision>
  <dcterms:created xsi:type="dcterms:W3CDTF">2026-05-03T04:26:21Z</dcterms:created>
  <dcterms:modified xsi:type="dcterms:W3CDTF">2026-05-03T04:26:21Z</dcterms:modified>
</cp:coreProperties>
</file>