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147470888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6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872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577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4652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 userDrawn="1"/>
        </p:nvSpPr>
        <p:spPr bwMode="auto">
          <a:xfrm>
            <a:off x="273623" y="692150"/>
            <a:ext cx="9364902" cy="0"/>
          </a:xfrm>
          <a:prstGeom prst="line">
            <a:avLst/>
          </a:prstGeom>
          <a:noFill/>
          <a:ln w="31750">
            <a:solidFill>
              <a:srgbClr val="121D2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 sz="1690"/>
          </a:p>
        </p:txBody>
      </p:sp>
      <p:sp>
        <p:nvSpPr>
          <p:cNvPr id="11" name="제목 1"/>
          <p:cNvSpPr>
            <a:spLocks noGrp="1"/>
          </p:cNvSpPr>
          <p:nvPr>
            <p:ph type="ctrTitle"/>
          </p:nvPr>
        </p:nvSpPr>
        <p:spPr>
          <a:xfrm>
            <a:off x="273050" y="177667"/>
            <a:ext cx="6552728" cy="506486"/>
          </a:xfrm>
        </p:spPr>
        <p:txBody>
          <a:bodyPr/>
          <a:lstStyle>
            <a:lvl1pPr algn="l">
              <a:defRPr sz="2253">
                <a:latin typeface="+mj-ea"/>
                <a:ea typeface="+mj-ea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pic>
        <p:nvPicPr>
          <p:cNvPr id="5" name="이미지" descr="이미지">
            <a:extLst>
              <a:ext uri="{FF2B5EF4-FFF2-40B4-BE49-F238E27FC236}">
                <a16:creationId xmlns:a16="http://schemas.microsoft.com/office/drawing/2014/main" id="{30E0C9F5-5127-4860-9AEA-0D53EA0FBC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13683" y="323956"/>
            <a:ext cx="1224839" cy="288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061562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1725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4321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918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381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2553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8285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36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9255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2B3F2B-BA98-4C05-9259-471D64F90A05}" type="datetimeFigureOut">
              <a:rPr lang="ko-KR" altLang="en-US" smtClean="0"/>
              <a:t>2026-02-20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3CDAB7-924A-4D4E-9F57-37315688958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8CAA25-B63E-C7B6-2023-CF83CC9A04FC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60928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ko-KR" alt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본 문서는 현대자동차·기아의 정보자산으로 귀사와의 비밀유지계약 및 제반법률에 따라 법적 보호를 받습니다.</a:t>
            </a:r>
          </a:p>
        </p:txBody>
      </p:sp>
    </p:spTree>
    <p:extLst>
      <p:ext uri="{BB962C8B-B14F-4D97-AF65-F5344CB8AC3E}">
        <p14:creationId xmlns:p14="http://schemas.microsoft.com/office/powerpoint/2010/main" val="365593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EAD60EF7-3ED9-0BB0-D4DF-D7AAE7131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050" y="177667"/>
            <a:ext cx="5166215" cy="506486"/>
          </a:xfrm>
        </p:spPr>
        <p:txBody>
          <a:bodyPr>
            <a:normAutofit/>
          </a:bodyPr>
          <a:lstStyle/>
          <a:p>
            <a:r>
              <a:rPr lang="en-US" altLang="ko-KR" sz="2400" b="1" dirty="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현대하모니 B" panose="02020603020101020101" pitchFamily="18" charset="-127"/>
                <a:ea typeface="현대하모니 B" panose="02020603020101020101" pitchFamily="18" charset="-127"/>
              </a:rPr>
              <a:t>ZER01NE Ignite </a:t>
            </a:r>
            <a:r>
              <a:rPr lang="ko-KR" altLang="en-US" sz="2400" b="1" dirty="0">
                <a:gradFill flip="none" rotWithShape="1"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현대하모니 B" panose="02020603020101020101" pitchFamily="18" charset="-127"/>
                <a:ea typeface="현대하모니 B" panose="02020603020101020101" pitchFamily="18" charset="-127"/>
              </a:rPr>
              <a:t>공모 지원서</a:t>
            </a: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D8EC1831-3F44-9FBA-46F1-DECB00C8A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288960"/>
              </p:ext>
            </p:extLst>
          </p:nvPr>
        </p:nvGraphicFramePr>
        <p:xfrm>
          <a:off x="5354425" y="293749"/>
          <a:ext cx="4281013" cy="778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4973">
                  <a:extLst>
                    <a:ext uri="{9D8B030D-6E8A-4147-A177-3AD203B41FA5}">
                      <a16:colId xmlns:a16="http://schemas.microsoft.com/office/drawing/2014/main" val="122997301"/>
                    </a:ext>
                  </a:extLst>
                </a:gridCol>
                <a:gridCol w="3376040">
                  <a:extLst>
                    <a:ext uri="{9D8B030D-6E8A-4147-A177-3AD203B41FA5}">
                      <a16:colId xmlns:a16="http://schemas.microsoft.com/office/drawing/2014/main" val="300074343"/>
                    </a:ext>
                  </a:extLst>
                </a:gridCol>
              </a:tblGrid>
              <a:tr h="259419">
                <a:tc>
                  <a:txBody>
                    <a:bodyPr/>
                    <a:lstStyle/>
                    <a:p>
                      <a:pPr algn="ctr" latinLnBrk="1">
                        <a:spcAft>
                          <a:spcPts val="300"/>
                        </a:spcAft>
                      </a:pPr>
                      <a:r>
                        <a:rPr kumimoji="0" lang="ko-KR" altLang="en-US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지원분야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300"/>
                        </a:spcAft>
                      </a:pPr>
                      <a:r>
                        <a:rPr kumimoji="0" lang="en-US" altLang="ko-KR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(1)</a:t>
                      </a:r>
                      <a:r>
                        <a:rPr kumimoji="0" lang="ko-KR" altLang="en-US" sz="1000" b="0" i="0" u="none" strike="noStrike" kern="1200" cap="none" spc="0" normalizeH="0" baseline="0" dirty="0" err="1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백엔드</a:t>
                      </a:r>
                      <a:r>
                        <a:rPr kumimoji="0" lang="en-US" altLang="ko-KR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000" b="0" i="0" u="none" strike="noStrike" kern="1200" cap="none" spc="0" normalizeH="0" baseline="0" dirty="0" err="1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프론트엔드</a:t>
                      </a:r>
                      <a:r>
                        <a:rPr kumimoji="0" lang="ko-KR" altLang="en-US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 개발 </a:t>
                      </a:r>
                      <a:r>
                        <a:rPr kumimoji="0" lang="en-US" altLang="ko-KR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(2)</a:t>
                      </a:r>
                      <a:r>
                        <a:rPr kumimoji="0" lang="ko-KR" altLang="en-US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로봇</a:t>
                      </a:r>
                      <a:r>
                        <a:rPr kumimoji="0" lang="en-US" altLang="ko-KR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AI/</a:t>
                      </a:r>
                      <a:r>
                        <a:rPr kumimoji="0" lang="ko-KR" altLang="en-US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제어 </a:t>
                      </a:r>
                      <a:r>
                        <a:rPr kumimoji="0" lang="en-US" altLang="ko-KR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(3)UI/UX</a:t>
                      </a:r>
                      <a:r>
                        <a:rPr kumimoji="0" lang="ko-KR" altLang="en-US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 디자인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0030347"/>
                  </a:ext>
                </a:extLst>
              </a:tr>
              <a:tr h="259419">
                <a:tc>
                  <a:txBody>
                    <a:bodyPr/>
                    <a:lstStyle/>
                    <a:p>
                      <a:pPr marL="0" indent="0" algn="ctr" latinLnBrk="1"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kumimoji="0" lang="ko-KR" altLang="en-US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이름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spcAft>
                          <a:spcPts val="300"/>
                        </a:spcAft>
                        <a:buFontTx/>
                        <a:buNone/>
                      </a:pPr>
                      <a:endParaRPr kumimoji="0" lang="ko-KR" altLang="en-US" sz="1000" b="0" i="0" u="none" strike="noStrike" kern="1200" cap="none" spc="0" normalizeH="0" baseline="0" dirty="0">
                        <a:ln>
                          <a:noFill/>
                        </a:ln>
                        <a:gradFill flip="none" rotWithShape="1">
                          <a:gsLst>
                            <a:gs pos="0">
                              <a:srgbClr val="000000"/>
                            </a:gs>
                            <a:gs pos="100000">
                              <a:srgbClr val="000000"/>
                            </a:gs>
                          </a:gsLst>
                          <a:path path="circle">
                            <a:fillToRect l="50000" t="50000" r="50000" b="50000"/>
                          </a:path>
                          <a:tileRect/>
                        </a:gradFill>
                        <a:effectLst/>
                        <a:uLnTx/>
                        <a:uFillTx/>
                        <a:latin typeface="현대하모니 L" panose="02020603020101020101" pitchFamily="18" charset="-127"/>
                        <a:ea typeface="현대하모니 L" panose="02020603020101020101" pitchFamily="18" charset="-127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5094"/>
                  </a:ext>
                </a:extLst>
              </a:tr>
              <a:tr h="259419">
                <a:tc>
                  <a:txBody>
                    <a:bodyPr/>
                    <a:lstStyle/>
                    <a:p>
                      <a:pPr marL="0" indent="0" algn="ctr" latinLnBrk="1"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kumimoji="0" lang="en-US" altLang="ko-KR" sz="1000" b="0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E-mail</a:t>
                      </a:r>
                      <a:endParaRPr kumimoji="0" lang="ko-KR" altLang="en-US" sz="1000" b="0" i="0" u="none" strike="noStrike" kern="1200" cap="none" spc="0" normalizeH="0" baseline="0" dirty="0">
                        <a:ln>
                          <a:noFill/>
                        </a:ln>
                        <a:gradFill flip="none" rotWithShape="1">
                          <a:gsLst>
                            <a:gs pos="0">
                              <a:srgbClr val="000000"/>
                            </a:gs>
                            <a:gs pos="100000">
                              <a:srgbClr val="000000"/>
                            </a:gs>
                          </a:gsLst>
                          <a:path path="circle">
                            <a:fillToRect l="50000" t="50000" r="50000" b="50000"/>
                          </a:path>
                          <a:tileRect/>
                        </a:gradFill>
                        <a:effectLst/>
                        <a:uLnTx/>
                        <a:uFillTx/>
                        <a:latin typeface="현대하모니 L" panose="02020603020101020101" pitchFamily="18" charset="-127"/>
                        <a:ea typeface="현대하모니 L" panose="02020603020101020101" pitchFamily="18" charset="-127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latinLnBrk="1">
                        <a:spcAft>
                          <a:spcPts val="300"/>
                        </a:spcAft>
                        <a:buFontTx/>
                        <a:buNone/>
                      </a:pPr>
                      <a:endParaRPr kumimoji="0" lang="ko-KR" altLang="en-US" sz="1000" b="0" i="0" u="none" strike="noStrike" kern="1200" cap="none" spc="0" normalizeH="0" baseline="0" dirty="0">
                        <a:ln>
                          <a:noFill/>
                        </a:ln>
                        <a:gradFill flip="none" rotWithShape="1">
                          <a:gsLst>
                            <a:gs pos="0">
                              <a:srgbClr val="000000"/>
                            </a:gs>
                            <a:gs pos="100000">
                              <a:srgbClr val="000000"/>
                            </a:gs>
                          </a:gsLst>
                          <a:path path="circle">
                            <a:fillToRect l="50000" t="50000" r="50000" b="50000"/>
                          </a:path>
                          <a:tileRect/>
                        </a:gradFill>
                        <a:effectLst/>
                        <a:uLnTx/>
                        <a:uFillTx/>
                        <a:latin typeface="현대하모니 L" panose="02020603020101020101" pitchFamily="18" charset="-127"/>
                        <a:ea typeface="현대하모니 L" panose="02020603020101020101" pitchFamily="18" charset="-127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9838582"/>
                  </a:ext>
                </a:extLst>
              </a:tr>
            </a:tbl>
          </a:graphicData>
        </a:graphic>
      </p:graphicFrame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BB2495DC-A0A6-B098-C958-AABDAC9D8E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3608967"/>
              </p:ext>
            </p:extLst>
          </p:nvPr>
        </p:nvGraphicFramePr>
        <p:xfrm>
          <a:off x="273050" y="1156081"/>
          <a:ext cx="9359899" cy="2466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0441">
                  <a:extLst>
                    <a:ext uri="{9D8B030D-6E8A-4147-A177-3AD203B41FA5}">
                      <a16:colId xmlns:a16="http://schemas.microsoft.com/office/drawing/2014/main" val="2838407382"/>
                    </a:ext>
                  </a:extLst>
                </a:gridCol>
                <a:gridCol w="7999458">
                  <a:extLst>
                    <a:ext uri="{9D8B030D-6E8A-4147-A177-3AD203B41FA5}">
                      <a16:colId xmlns:a16="http://schemas.microsoft.com/office/drawing/2014/main" val="217060840"/>
                    </a:ext>
                  </a:extLst>
                </a:gridCol>
              </a:tblGrid>
              <a:tr h="265042">
                <a:tc>
                  <a:txBody>
                    <a:bodyPr/>
                    <a:lstStyle/>
                    <a:p>
                      <a:pPr algn="ctr" latinLnBrk="1">
                        <a:spcAft>
                          <a:spcPts val="300"/>
                        </a:spcAft>
                      </a:pPr>
                      <a:r>
                        <a:rPr kumimoji="0" lang="ko-KR" altLang="en-US" sz="1200" b="1" i="0" u="none" strike="noStrike" kern="1200" cap="none" spc="0" normalizeH="0" baseline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구 분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300"/>
                        </a:spcAft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내    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260540"/>
                  </a:ext>
                </a:extLst>
              </a:tr>
              <a:tr h="1493791">
                <a:tc>
                  <a:txBody>
                    <a:bodyPr/>
                    <a:lstStyle/>
                    <a:p>
                      <a:pPr marL="0" indent="0" algn="ctr" latinLnBrk="1"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자기 소개</a:t>
                      </a:r>
                    </a:p>
                  </a:txBody>
                  <a:tcPr marL="108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현재까지 지원자님이 경험했던 업무 혹은 프로젝트</a:t>
                      </a:r>
                      <a:r>
                        <a:rPr kumimoji="0" lang="en-US" altLang="ko-KR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, </a:t>
                      </a: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관심 분야</a:t>
                      </a:r>
                      <a:r>
                        <a:rPr kumimoji="0" lang="en-US" altLang="ko-KR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, </a:t>
                      </a:r>
                      <a:r>
                        <a:rPr kumimoji="0" lang="ko-KR" altLang="en-US" sz="1100" b="0" i="1" u="none" strike="noStrike" kern="1200" cap="none" spc="0" normalizeH="0" baseline="0" dirty="0" err="1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지원자님만의</a:t>
                      </a: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 특징을 자유롭게 작성해주세요</a:t>
                      </a:r>
                    </a:p>
                  </a:txBody>
                  <a:tcPr marT="72000" marB="72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4978485"/>
                  </a:ext>
                </a:extLst>
              </a:tr>
              <a:tr h="698664">
                <a:tc>
                  <a:txBody>
                    <a:bodyPr/>
                    <a:lstStyle/>
                    <a:p>
                      <a:pPr marL="0" indent="0" algn="ctr" latinLnBrk="1"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지원 동기</a:t>
                      </a:r>
                    </a:p>
                  </a:txBody>
                  <a:tcPr marL="108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프로젝트에 지원하게 된 이유는 무엇인가요</a:t>
                      </a:r>
                      <a:r>
                        <a:rPr kumimoji="0" lang="en-US" altLang="ko-KR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? </a:t>
                      </a: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이 프로젝트를 통해 어떤 경험을 하고 </a:t>
                      </a:r>
                      <a:r>
                        <a:rPr kumimoji="0" lang="ko-KR" altLang="en-US" sz="1100" b="0" i="1" u="none" strike="noStrike" kern="1200" cap="none" spc="0" normalizeH="0" baseline="0" dirty="0" err="1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싶으신가요</a:t>
                      </a:r>
                      <a:r>
                        <a:rPr kumimoji="0" lang="en-US" altLang="ko-KR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?</a:t>
                      </a:r>
                    </a:p>
                    <a:p>
                      <a:pPr marL="0" indent="0" algn="l" latinLnBrk="1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endParaRPr kumimoji="0" lang="en-US" altLang="ko-KR" sz="1100" b="0" i="1" u="none" strike="noStrike" kern="1200" cap="none" spc="0" normalizeH="0" baseline="0" dirty="0">
                        <a:ln>
                          <a:noFill/>
                        </a:ln>
                        <a:gradFill flip="none" rotWithShape="1">
                          <a:gsLst>
                            <a:gs pos="0">
                              <a:srgbClr val="000000"/>
                            </a:gs>
                            <a:gs pos="100000">
                              <a:srgbClr val="000000"/>
                            </a:gs>
                          </a:gsLst>
                          <a:path path="circle">
                            <a:fillToRect l="50000" t="50000" r="50000" b="50000"/>
                          </a:path>
                          <a:tileRect/>
                        </a:gradFill>
                        <a:effectLst/>
                        <a:uLnTx/>
                        <a:uFillTx/>
                        <a:latin typeface="현대하모니 L" panose="02020603020101020101" pitchFamily="18" charset="-127"/>
                        <a:ea typeface="현대하모니 L" panose="02020603020101020101" pitchFamily="18" charset="-127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8530929"/>
                  </a:ext>
                </a:extLst>
              </a:tr>
            </a:tbl>
          </a:graphicData>
        </a:graphic>
      </p:graphicFrame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65B22967-EFC7-07CE-D5A3-A3E08BEA7F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346217"/>
              </p:ext>
            </p:extLst>
          </p:nvPr>
        </p:nvGraphicFramePr>
        <p:xfrm>
          <a:off x="273050" y="4036455"/>
          <a:ext cx="9359899" cy="2643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0441">
                  <a:extLst>
                    <a:ext uri="{9D8B030D-6E8A-4147-A177-3AD203B41FA5}">
                      <a16:colId xmlns:a16="http://schemas.microsoft.com/office/drawing/2014/main" val="2838407382"/>
                    </a:ext>
                  </a:extLst>
                </a:gridCol>
                <a:gridCol w="7999458">
                  <a:extLst>
                    <a:ext uri="{9D8B030D-6E8A-4147-A177-3AD203B41FA5}">
                      <a16:colId xmlns:a16="http://schemas.microsoft.com/office/drawing/2014/main" val="217060840"/>
                    </a:ext>
                  </a:extLst>
                </a:gridCol>
              </a:tblGrid>
              <a:tr h="577921">
                <a:tc>
                  <a:txBody>
                    <a:bodyPr/>
                    <a:lstStyle/>
                    <a:p>
                      <a:pPr algn="ctr" latinLnBrk="1">
                        <a:spcAft>
                          <a:spcPts val="300"/>
                        </a:spcAft>
                      </a:pPr>
                      <a:r>
                        <a:rPr kumimoji="0" lang="ko-KR" altLang="en-US" sz="1200" b="1" i="0" u="none" strike="noStrike" kern="1200" cap="none" spc="0" normalizeH="0" baseline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구 분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300"/>
                        </a:spcAft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내   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260540"/>
                  </a:ext>
                </a:extLst>
              </a:tr>
              <a:tr h="688652">
                <a:tc>
                  <a:txBody>
                    <a:bodyPr/>
                    <a:lstStyle/>
                    <a:p>
                      <a:pPr marL="0" indent="0" algn="ctr" latinLnBrk="1"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전공</a:t>
                      </a:r>
                      <a:r>
                        <a:rPr kumimoji="0" lang="en-US" altLang="ko-KR" sz="1200" b="1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배경</a:t>
                      </a:r>
                    </a:p>
                  </a:txBody>
                  <a:tcPr marL="108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전공</a:t>
                      </a:r>
                      <a:r>
                        <a:rPr kumimoji="0" lang="en-US" altLang="ko-KR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, </a:t>
                      </a: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경력 배경을 간단히 소개해주세요</a:t>
                      </a:r>
                      <a:endParaRPr kumimoji="0" lang="en-US" altLang="ko-KR" sz="1100" b="0" i="1" u="none" strike="noStrike" kern="1200" cap="none" spc="0" normalizeH="0" baseline="0" dirty="0">
                        <a:ln>
                          <a:noFill/>
                        </a:ln>
                        <a:gradFill flip="none" rotWithShape="1">
                          <a:gsLst>
                            <a:gs pos="0">
                              <a:srgbClr val="000000"/>
                            </a:gs>
                            <a:gs pos="100000">
                              <a:srgbClr val="000000"/>
                            </a:gs>
                          </a:gsLst>
                          <a:path path="circle">
                            <a:fillToRect l="50000" t="50000" r="50000" b="50000"/>
                          </a:path>
                          <a:tileRect/>
                        </a:gradFill>
                        <a:effectLst/>
                        <a:uLnTx/>
                        <a:uFillTx/>
                        <a:latin typeface="현대하모니 L" panose="02020603020101020101" pitchFamily="18" charset="-127"/>
                        <a:ea typeface="현대하모니 L" panose="02020603020101020101" pitchFamily="18" charset="-127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4978485"/>
                  </a:ext>
                </a:extLst>
              </a:tr>
              <a:tr h="688652">
                <a:tc>
                  <a:txBody>
                    <a:bodyPr/>
                    <a:lstStyle/>
                    <a:p>
                      <a:pPr marL="0" indent="0" algn="ctr" latinLnBrk="1"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관심 분야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gradFill flip="none" rotWithShape="1">
                          <a:gsLst>
                            <a:gs pos="0">
                              <a:srgbClr val="000000"/>
                            </a:gs>
                            <a:gs pos="100000">
                              <a:srgbClr val="000000"/>
                            </a:gs>
                          </a:gsLst>
                          <a:path path="circle">
                            <a:fillToRect l="50000" t="50000" r="50000" b="50000"/>
                          </a:path>
                          <a:tileRect/>
                        </a:gradFill>
                        <a:effectLst/>
                        <a:uLnTx/>
                        <a:uFillTx/>
                        <a:latin typeface="현대하모니 L" panose="02020603020101020101" pitchFamily="18" charset="-127"/>
                        <a:ea typeface="현대하모니 L" panose="02020603020101020101" pitchFamily="18" charset="-127"/>
                        <a:cs typeface="+mn-cs"/>
                      </a:endParaRPr>
                    </a:p>
                  </a:txBody>
                  <a:tcPr marL="108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지원자님이 이번 프로젝트를 통해 하고 싶은 일이나 배우고 싶은 기술</a:t>
                      </a:r>
                      <a:r>
                        <a:rPr kumimoji="0" lang="en-US" altLang="ko-KR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분야를 자유롭게 작성해주세요</a:t>
                      </a:r>
                      <a:endParaRPr kumimoji="0" lang="en-US" altLang="ko-KR" sz="1100" b="0" i="1" u="none" strike="noStrike" kern="1200" cap="none" spc="0" normalizeH="0" baseline="0" dirty="0">
                        <a:ln>
                          <a:noFill/>
                        </a:ln>
                        <a:gradFill flip="none" rotWithShape="1">
                          <a:gsLst>
                            <a:gs pos="0">
                              <a:srgbClr val="000000"/>
                            </a:gs>
                            <a:gs pos="100000">
                              <a:srgbClr val="000000"/>
                            </a:gs>
                          </a:gsLst>
                          <a:path path="circle">
                            <a:fillToRect l="50000" t="50000" r="50000" b="50000"/>
                          </a:path>
                          <a:tileRect/>
                        </a:gradFill>
                        <a:effectLst/>
                        <a:uLnTx/>
                        <a:uFillTx/>
                        <a:latin typeface="현대하모니 L" panose="02020603020101020101" pitchFamily="18" charset="-127"/>
                        <a:ea typeface="현대하모니 L" panose="02020603020101020101" pitchFamily="18" charset="-127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9656688"/>
                  </a:ext>
                </a:extLst>
              </a:tr>
              <a:tr h="688652">
                <a:tc>
                  <a:txBody>
                    <a:bodyPr/>
                    <a:lstStyle/>
                    <a:p>
                      <a:pPr marL="0" indent="0" algn="ctr" latinLnBrk="1">
                        <a:spcAft>
                          <a:spcPts val="300"/>
                        </a:spcAft>
                        <a:buFontTx/>
                        <a:buNone/>
                      </a:pP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보유 기술</a:t>
                      </a:r>
                      <a:r>
                        <a:rPr kumimoji="0" lang="en-US" altLang="ko-KR" sz="1200" b="1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200" b="1" i="0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도구</a:t>
                      </a:r>
                      <a:endParaRPr kumimoji="0" lang="en-US" altLang="ko-KR" sz="1200" b="1" i="0" u="none" strike="noStrike" kern="1200" cap="none" spc="0" normalizeH="0" baseline="0" dirty="0">
                        <a:ln>
                          <a:noFill/>
                        </a:ln>
                        <a:gradFill flip="none" rotWithShape="1">
                          <a:gsLst>
                            <a:gs pos="0">
                              <a:srgbClr val="000000"/>
                            </a:gs>
                            <a:gs pos="100000">
                              <a:srgbClr val="000000"/>
                            </a:gs>
                          </a:gsLst>
                          <a:path path="circle">
                            <a:fillToRect l="50000" t="50000" r="50000" b="50000"/>
                          </a:path>
                          <a:tileRect/>
                        </a:gradFill>
                        <a:effectLst/>
                        <a:uLnTx/>
                        <a:uFillTx/>
                        <a:latin typeface="현대하모니 L" panose="02020603020101020101" pitchFamily="18" charset="-127"/>
                        <a:ea typeface="현대하모니 L" panose="02020603020101020101" pitchFamily="18" charset="-127"/>
                        <a:cs typeface="+mn-cs"/>
                      </a:endParaRPr>
                    </a:p>
                  </a:txBody>
                  <a:tcPr marL="108000" marT="72000" marB="72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latinLnBrk="1"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프로그래밍</a:t>
                      </a:r>
                      <a:r>
                        <a:rPr kumimoji="0" lang="en-US" altLang="ko-KR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, </a:t>
                      </a: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디자인 도구</a:t>
                      </a:r>
                      <a:r>
                        <a:rPr kumimoji="0" lang="en-US" altLang="ko-KR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, AI/ML, UX </a:t>
                      </a: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등 당신이 다룰 수 있거나 관심 있는 기술</a:t>
                      </a:r>
                      <a:r>
                        <a:rPr kumimoji="0" lang="en-US" altLang="ko-KR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/</a:t>
                      </a:r>
                      <a:r>
                        <a:rPr kumimoji="0" lang="ko-KR" altLang="en-US" sz="1100" b="0" i="1" u="none" strike="noStrike" kern="1200" cap="none" spc="0" normalizeH="0" baseline="0" dirty="0">
                          <a:ln>
                            <a:noFill/>
                          </a:ln>
                          <a:gradFill flip="none" rotWithShape="1">
                            <a:gsLst>
                              <a:gs pos="0">
                                <a:srgbClr val="000000"/>
                              </a:gs>
                              <a:gs pos="100000">
                                <a:srgbClr val="000000"/>
                              </a:gs>
                            </a:gsLst>
                            <a:path path="circle">
                              <a:fillToRect l="50000" t="50000" r="50000" b="50000"/>
                            </a:path>
                            <a:tileRect/>
                          </a:gradFill>
                          <a:effectLst/>
                          <a:uLnTx/>
                          <a:uFillTx/>
                          <a:latin typeface="현대하모니 L" panose="02020603020101020101" pitchFamily="18" charset="-127"/>
                          <a:ea typeface="현대하모니 L" panose="02020603020101020101" pitchFamily="18" charset="-127"/>
                          <a:cs typeface="+mn-cs"/>
                        </a:rPr>
                        <a:t>분야를 소개해주세요</a:t>
                      </a:r>
                      <a:endParaRPr kumimoji="0" lang="en-US" altLang="ko-KR" sz="1100" b="0" i="1" u="none" strike="noStrike" kern="1200" cap="none" spc="0" normalizeH="0" baseline="0" dirty="0">
                        <a:ln>
                          <a:noFill/>
                        </a:ln>
                        <a:gradFill flip="none" rotWithShape="1">
                          <a:gsLst>
                            <a:gs pos="0">
                              <a:srgbClr val="000000"/>
                            </a:gs>
                            <a:gs pos="100000">
                              <a:srgbClr val="000000"/>
                            </a:gs>
                          </a:gsLst>
                          <a:path path="circle">
                            <a:fillToRect l="50000" t="50000" r="50000" b="50000"/>
                          </a:path>
                          <a:tileRect/>
                        </a:gradFill>
                        <a:effectLst/>
                        <a:uLnTx/>
                        <a:uFillTx/>
                        <a:latin typeface="현대하모니 L" panose="02020603020101020101" pitchFamily="18" charset="-127"/>
                        <a:ea typeface="현대하모니 L" panose="02020603020101020101" pitchFamily="18" charset="-127"/>
                        <a:cs typeface="+mn-cs"/>
                      </a:endParaRPr>
                    </a:p>
                  </a:txBody>
                  <a:tcPr marT="72000" marB="7200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458468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69873FF-7C3E-298A-7913-EB7E96A45AEF}"/>
              </a:ext>
            </a:extLst>
          </p:cNvPr>
          <p:cNvSpPr txBox="1"/>
          <p:nvPr/>
        </p:nvSpPr>
        <p:spPr>
          <a:xfrm>
            <a:off x="273050" y="3706931"/>
            <a:ext cx="10807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216000" marR="0" lvl="0" indent="-2160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 kumimoji="0" sz="1400" b="1" i="0" u="none" strike="noStrike" cap="none" spc="0" normalizeH="0" baseline="0">
                <a:ln>
                  <a:noFill/>
                </a:ln>
                <a:gradFill flip="none" rotWithShape="1">
                  <a:gsLst>
                    <a:gs pos="0">
                      <a:srgbClr val="000000"/>
                    </a:gs>
                    <a:gs pos="100000">
                      <a:srgbClr val="000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</a:defRPr>
            </a:lvl1pPr>
          </a:lstStyle>
          <a:p>
            <a:r>
              <a:rPr lang="ko-KR" altLang="en-US" dirty="0"/>
              <a:t>역량 소개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34D2E7-E5E9-1BF2-7335-104EC4BF8E1B}"/>
              </a:ext>
            </a:extLst>
          </p:cNvPr>
          <p:cNvSpPr txBox="1"/>
          <p:nvPr/>
        </p:nvSpPr>
        <p:spPr>
          <a:xfrm>
            <a:off x="273050" y="817454"/>
            <a:ext cx="19159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16000" marR="0" lvl="0" indent="-2160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u"/>
              <a:tabLst/>
              <a:defRPr/>
            </a:pPr>
            <a:r>
              <a:rPr kumimoji="0" lang="ko-KR" altLang="en-US" sz="1400" b="1" i="0" u="none" strike="noStrike" kern="1200" cap="none" spc="0" normalizeH="0" baseline="0" noProof="0" dirty="0">
                <a:ln>
                  <a:noFill/>
                </a:ln>
                <a:gradFill flip="none" rotWithShape="1">
                  <a:gsLst>
                    <a:gs pos="0">
                      <a:srgbClr val="000000"/>
                    </a:gs>
                    <a:gs pos="100000">
                      <a:srgbClr val="000000"/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uLnTx/>
                <a:uFillTx/>
                <a:latin typeface="현대하모니 M" panose="02020603020101020101" pitchFamily="18" charset="-127"/>
                <a:ea typeface="현대하모니 M" panose="02020603020101020101" pitchFamily="18" charset="-127"/>
              </a:rPr>
              <a:t>자기소개 및 지원동기</a:t>
            </a:r>
          </a:p>
        </p:txBody>
      </p:sp>
    </p:spTree>
    <p:extLst>
      <p:ext uri="{BB962C8B-B14F-4D97-AF65-F5344CB8AC3E}">
        <p14:creationId xmlns:p14="http://schemas.microsoft.com/office/powerpoint/2010/main" val="2239074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F3CC0CFA02DA294D978382717B36D977" ma:contentTypeVersion="16" ma:contentTypeDescription="새 문서를 만듭니다." ma:contentTypeScope="" ma:versionID="8c07ff9f675b0fc72e9610b9049d6b98">
  <xsd:schema xmlns:xsd="http://www.w3.org/2001/XMLSchema" xmlns:xs="http://www.w3.org/2001/XMLSchema" xmlns:p="http://schemas.microsoft.com/office/2006/metadata/properties" xmlns:ns2="49abe6d7-25a4-4d79-978c-cf73bca38153" xmlns:ns3="9c1557f5-c8a8-4b5d-82c4-cd8e86366557" targetNamespace="http://schemas.microsoft.com/office/2006/metadata/properties" ma:root="true" ma:fieldsID="167b4975c0251cbeef7f1e73930db3db" ns2:_="" ns3:_="">
    <xsd:import namespace="49abe6d7-25a4-4d79-978c-cf73bca38153"/>
    <xsd:import namespace="9c1557f5-c8a8-4b5d-82c4-cd8e863665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abe6d7-25a4-4d79-978c-cf73bca381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이미지 태그" ma:readOnly="false" ma:fieldId="{5cf76f15-5ced-4ddc-b409-7134ff3c332f}" ma:taxonomyMulti="true" ma:sspId="717ace68-1afd-4538-93f6-185096839b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1557f5-c8a8-4b5d-82c4-cd8e8636655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9abe6d7-25a4-4d79-978c-cf73bca3815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CF55A47-49B2-4446-BCB7-4F54B55DA3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1A11C4-77F5-4F07-90A8-03A47D4525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abe6d7-25a4-4d79-978c-cf73bca38153"/>
    <ds:schemaRef ds:uri="9c1557f5-c8a8-4b5d-82c4-cd8e863665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E76418-76A8-438F-9029-ED37AF549AC4}">
  <ds:schemaRefs>
    <ds:schemaRef ds:uri="http://schemas.microsoft.com/office/2006/metadata/properties"/>
    <ds:schemaRef ds:uri="http://schemas.microsoft.com/office/infopath/2007/PartnerControls"/>
    <ds:schemaRef ds:uri="49abe6d7-25a4-4d79-978c-cf73bca3815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1052</TotalTime>
  <Words>123</Words>
  <Application>Microsoft Office PowerPoint</Application>
  <PresentationFormat>A4 용지(210x297mm)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현대하모니 B</vt:lpstr>
      <vt:lpstr>현대하모니 L</vt:lpstr>
      <vt:lpstr>현대하모니 M</vt:lpstr>
      <vt:lpstr>Aptos</vt:lpstr>
      <vt:lpstr>Aptos Display</vt:lpstr>
      <vt:lpstr>Arial</vt:lpstr>
      <vt:lpstr>Wingdings</vt:lpstr>
      <vt:lpstr>Office 테마</vt:lpstr>
      <vt:lpstr>ZER01NE Ignite 공모 지원서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이경희 Stella Lee 책임매니저 제로원인큐베이션팀</dc:creator>
  <cp:lastModifiedBy>이윤재 Yoonjae Lee 매니저 제로원인큐베이션팀</cp:lastModifiedBy>
  <cp:revision>4</cp:revision>
  <dcterms:created xsi:type="dcterms:W3CDTF">2026-02-09T08:55:06Z</dcterms:created>
  <dcterms:modified xsi:type="dcterms:W3CDTF">2026-02-20T04:38:29Z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4883e49-c40c-4c70-af6e-4047d87bba49_Enabled">
    <vt:lpwstr>true</vt:lpwstr>
  </property>
  <property fmtid="{D5CDD505-2E9C-101B-9397-08002B2CF9AE}" pid="3" name="MSIP_Label_84883e49-c40c-4c70-af6e-4047d87bba49_SetDate">
    <vt:lpwstr>2026-02-09T08:56:19Z</vt:lpwstr>
  </property>
  <property fmtid="{D5CDD505-2E9C-101B-9397-08002B2CF9AE}" pid="4" name="MSIP_Label_84883e49-c40c-4c70-af6e-4047d87bba49_Method">
    <vt:lpwstr>Privileged</vt:lpwstr>
  </property>
  <property fmtid="{D5CDD505-2E9C-101B-9397-08002B2CF9AE}" pid="5" name="MSIP_Label_84883e49-c40c-4c70-af6e-4047d87bba49_Name">
    <vt:lpwstr>평문 (AnyUser)</vt:lpwstr>
  </property>
  <property fmtid="{D5CDD505-2E9C-101B-9397-08002B2CF9AE}" pid="6" name="MSIP_Label_84883e49-c40c-4c70-af6e-4047d87bba49_SiteId">
    <vt:lpwstr>f85ca5f1-aa23-4252-a83a-443d333b1fe7</vt:lpwstr>
  </property>
  <property fmtid="{D5CDD505-2E9C-101B-9397-08002B2CF9AE}" pid="7" name="MSIP_Label_84883e49-c40c-4c70-af6e-4047d87bba49_ActionId">
    <vt:lpwstr>a7178893-3f01-4d3c-b8dc-1df243f389af</vt:lpwstr>
  </property>
  <property fmtid="{D5CDD505-2E9C-101B-9397-08002B2CF9AE}" pid="8" name="MSIP_Label_84883e49-c40c-4c70-af6e-4047d87bba49_ContentBits">
    <vt:lpwstr>2</vt:lpwstr>
  </property>
  <property fmtid="{D5CDD505-2E9C-101B-9397-08002B2CF9AE}" pid="9" name="MSIP_Label_84883e49-c40c-4c70-af6e-4047d87bba49_Tag">
    <vt:lpwstr>10, 0, 1, 1</vt:lpwstr>
  </property>
  <property fmtid="{D5CDD505-2E9C-101B-9397-08002B2CF9AE}" pid="10" name="ClassificationContentMarkingFooterLocations">
    <vt:lpwstr>Office 테마:8</vt:lpwstr>
  </property>
  <property fmtid="{D5CDD505-2E9C-101B-9397-08002B2CF9AE}" pid="11" name="ClassificationContentMarkingFooterText">
    <vt:lpwstr>본 문서는 현대자동차·기아의 정보자산으로 귀사와의 비밀유지계약 및 제반법률에 따라 법적 보호를 받습니다.</vt:lpwstr>
  </property>
  <property fmtid="{D5CDD505-2E9C-101B-9397-08002B2CF9AE}" pid="12" name="ContentTypeId">
    <vt:lpwstr>0x010100F3CC0CFA02DA294D978382717B36D977</vt:lpwstr>
  </property>
</Properties>
</file>