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2026년 (Bn USD)</c:v>
                </c:pt>
              </c:strCache>
            </c:strRef>
          </c:tx>
          <c:spPr>
            <a:solidFill>
              <a:srgbClr val="DE782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A3F5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Grand View</c:v>
                  </c:pt>
                  <c:pt idx="1">
                    <c:v>Business
Research</c:v>
                  </c:pt>
                  <c:pt idx="2">
                    <c:v>Mordor</c:v>
                  </c:pt>
                  <c:pt idx="3">
                    <c:v>업계 트래커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9.8</c:v>
                </c:pt>
                <c:pt idx="1">
                  <c:v>9.46</c:v>
                </c:pt>
                <c:pt idx="2">
                  <c:v>9.35</c:v>
                </c:pt>
                <c:pt idx="3">
                  <c:v>12.8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2030/31년 (Bn USD)</c:v>
                </c:pt>
              </c:strCache>
            </c:strRef>
          </c:tx>
          <c:spPr>
            <a:solidFill>
              <a:srgbClr val="1E214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3A3F52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Grand View</c:v>
                  </c:pt>
                  <c:pt idx="1">
                    <c:v>Business
Research</c:v>
                  </c:pt>
                  <c:pt idx="2">
                    <c:v>Mordor</c:v>
                  </c:pt>
                  <c:pt idx="3">
                    <c:v>업계 트래커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</c:v>
                </c:pt>
                <c:pt idx="1">
                  <c:v>22.2</c:v>
                </c:pt>
                <c:pt idx="2">
                  <c:v>29.96</c:v>
                </c:pt>
                <c:pt idx="3">
                  <c:v/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3A3F52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A3F5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"/>
          <c:min val="0"/>
        </c:scaling>
        <c:delete val="0"/>
        <c:axPos val="l"/>
        <c:majorGridlines>
          <c:spPr>
            <a:ln w="12700" cap="flat">
              <a:solidFill>
                <a:srgbClr val="E2E6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0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3A3F52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A1A2E"/>
                </a:solidFill>
                <a:latin typeface="Calibri"/>
              </a:defRPr>
            </a:pPr>
            <a:r>
              <a:rPr sz="1300" b="0" i="0" u="none" strike="noStrike">
                <a:solidFill>
                  <a:srgbClr val="1A1A2E"/>
                </a:solidFill>
                <a:latin typeface="Calibri"/>
              </a:rPr>
              <a:t>Cursor(Anysphere) ARR 궤적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Cursor ARR (Bn USD)</c:v>
                </c:pt>
              </c:strCache>
            </c:strRef>
          </c:tx>
          <c:spPr>
            <a:solidFill>
              <a:srgbClr val="DE7823"/>
            </a:solidFill>
            <a:ln w="38100" cap="flat">
              <a:solidFill>
                <a:srgbClr val="DE7823"/>
              </a:solidFill>
              <a:prstDash val="solid"/>
              <a:round/>
            </a:ln>
            <a:effectLst/>
          </c:spPr>
          <c:invertIfNegative val="0"/>
          <c:dLbls>
            <c:numFmt formatCode="$0.0&quot;B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DE7823"/>
                    </a:solidFill>
                    <a:latin typeface="Calibri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DE7823"/>
              </a:solidFill>
              <a:ln w="9525" cap="flat">
                <a:solidFill>
                  <a:srgbClr val="DE782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'25.1</c:v>
                  </c:pt>
                  <c:pt idx="1">
                    <c:v>'25.11</c:v>
                  </c:pt>
                  <c:pt idx="2">
                    <c:v>'26.2</c:v>
                  </c:pt>
                  <c:pt idx="3">
                    <c:v>'26.6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  <c:smooth val="0"/>
        </c:ser>
        <c:dLbls>
          <c:numFmt formatCode="$0.0&quot;B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DE7823"/>
                  </a:solidFill>
                  <a:latin typeface="Calibr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A3F5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.5"/>
          <c:min val="0"/>
        </c:scaling>
        <c:delete val="0"/>
        <c:axPos val="l"/>
        <c:majorGridlines>
          <c:spPr>
            <a:ln w="12700" cap="flat">
              <a:solidFill>
                <a:srgbClr val="E2E6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A60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777240"/>
            <a:ext cx="1005840" cy="100584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3" name="Image 0" descr="/home/claude/icon_terminal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" y="1033272"/>
            <a:ext cx="493776" cy="4937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011680" y="914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글로벌 시장 조사 리포트 · 2026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965960" y="1298448"/>
            <a:ext cx="9601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코딩 AI 도구 시장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822960" y="27889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· GitHub Copilot · Cursor 3강 구도와 시장 동향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822960" y="3749040"/>
            <a:ext cx="3291840" cy="1737360"/>
          </a:xfrm>
          <a:prstGeom prst="roundRect">
            <a:avLst>
              <a:gd name="adj" fmla="val 5263"/>
            </a:avLst>
          </a:prstGeom>
          <a:solidFill>
            <a:srgbClr val="1E2148"/>
          </a:solidFill>
          <a:ln w="9525">
            <a:solidFill>
              <a:srgbClr val="DE782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97280" y="402336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9" name="Image 1" descr="/home/claude/icon_pi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4" y="4169664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874520" y="39776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$9.5–12.8B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1097280" y="470916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시장 규모 추정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4434840" y="3749040"/>
            <a:ext cx="3291840" cy="1737360"/>
          </a:xfrm>
          <a:prstGeom prst="roundRect">
            <a:avLst>
              <a:gd name="adj" fmla="val 5263"/>
            </a:avLst>
          </a:prstGeom>
          <a:solidFill>
            <a:srgbClr val="1E2148"/>
          </a:solidFill>
          <a:ln w="9525">
            <a:solidFill>
              <a:srgbClr val="DE7823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709160" y="402336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4" name="Image 2" descr="/home/claude/icon_use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464" y="4169664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86400" y="39776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84%</a:t>
            </a:r>
            <a:endParaRPr lang="en-US" sz="2600" dirty="0"/>
          </a:p>
        </p:txBody>
      </p:sp>
      <p:sp>
        <p:nvSpPr>
          <p:cNvPr id="16" name="Text 11"/>
          <p:cNvSpPr/>
          <p:nvPr/>
        </p:nvSpPr>
        <p:spPr>
          <a:xfrm>
            <a:off x="4709160" y="470916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개발자 채택률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8046720" y="3749040"/>
            <a:ext cx="3291840" cy="1737360"/>
          </a:xfrm>
          <a:prstGeom prst="roundRect">
            <a:avLst>
              <a:gd name="adj" fmla="val 5263"/>
            </a:avLst>
          </a:prstGeom>
          <a:solidFill>
            <a:srgbClr val="1E2148"/>
          </a:solidFill>
          <a:ln w="9525">
            <a:solidFill>
              <a:srgbClr val="DE7823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321040" y="402336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9" name="Image 3" descr="/home/claude/icon_award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344" y="4169664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98280" y="397764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3강</a:t>
            </a:r>
            <a:endParaRPr lang="en-US" sz="2600" dirty="0"/>
          </a:p>
        </p:txBody>
      </p:sp>
      <p:sp>
        <p:nvSpPr>
          <p:cNvPr id="21" name="Text 15"/>
          <p:cNvSpPr/>
          <p:nvPr/>
        </p:nvSpPr>
        <p:spPr>
          <a:xfrm>
            <a:off x="8321040" y="4709160"/>
            <a:ext cx="2788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Code·Copilot·Cursor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822960" y="598932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출처: Grand View Research, Stack Overflow Developer Survey 2025, IdeaPlan 2026 등  |  작성: Claude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요약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2026년 코딩 AI 시장을 세 문장으로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112471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3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892808"/>
            <a:ext cx="603504" cy="603504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6" name="Image 0" descr="/home/claude/icon_trending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0299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655064"/>
            <a:ext cx="9784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3강 체제로 재편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600200" y="2075688"/>
            <a:ext cx="9921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시장 규모 약 $9.5B~$12.8B(기관별 편차), 연 20~27% 성장. Claude Code(만족도), Copilot(설치 기반), Cursor(매출·성장) 3강이 각축. 세 제품 모두 연매출 $2B 런레이트 돌파.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57200" y="3081528"/>
            <a:ext cx="112471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3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3465576"/>
            <a:ext cx="603504" cy="603504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1" name="Image 1" descr="/home/claude/icon_cpu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602736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00200" y="3227832"/>
            <a:ext cx="9784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패러다임 전환: 에이전틱 코딩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600200" y="3648456"/>
            <a:ext cx="9921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자동완성 → 자율 멀티파일 편집·서브에이전트·멀티에이전트 워크플로우로 이동. SWE-bench Verified는 90%+로 포화, 업계는 SWE-bench Pro로 이동 중.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57200" y="4654296"/>
            <a:ext cx="1124712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3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77240" y="5038344"/>
            <a:ext cx="603504" cy="603504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6" name="Image 2" descr="/home/claude/icon_aler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75504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4800600"/>
            <a:ext cx="9784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채택-신뢰 괴리 심화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1600200" y="5221224"/>
            <a:ext cx="9921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채택률 84~91%로 보편화됐으나 AI 출력 신뢰는 29%로 최저. METR 무작위대조시험은 숙련 개발자가 오히려 19% 느려졌다고 보고 — 2026년 핵심 화두.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시장 규모 및 성장률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기관별 추정치 편차가 크다 — 단일 수치 인용은 부적절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463040"/>
          <a:ext cx="685800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589520" y="1463040"/>
            <a:ext cx="4114800" cy="4480560"/>
          </a:xfrm>
          <a:prstGeom prst="roundRect">
            <a:avLst>
              <a:gd name="adj" fmla="val 1778"/>
            </a:avLst>
          </a:prstGeom>
          <a:solidFill>
            <a:srgbClr val="15173A"/>
          </a:solidFill>
          <a:ln/>
        </p:spPr>
      </p:sp>
      <p:sp>
        <p:nvSpPr>
          <p:cNvPr id="6" name="Text 3"/>
          <p:cNvSpPr/>
          <p:nvPr/>
        </p:nvSpPr>
        <p:spPr>
          <a:xfrm>
            <a:off x="786384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주요 수치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863840" y="21488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863840" y="2441448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23.8~27.1% (기관별)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7863840" y="30632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북미 점유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863840" y="3355848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약 41.9% (2025, 최대 시장)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863840" y="39776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최고 성장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863840" y="4270248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아시아태평양 CAGR 26.7%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863840" y="4892040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정의 이슈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7863840" y="5184648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넓게 잡으면 $12.8B,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좁게(코드 생성) $7~10B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57200" y="59893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시장이 초기 팽창기이며 정의가 표준화되지 않았음을 의미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3강 구도 심층 비교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· GitHub Copilot · Cursor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611880" cy="4526280"/>
          </a:xfrm>
          <a:prstGeom prst="roundRect">
            <a:avLst>
              <a:gd name="adj" fmla="val 2025"/>
            </a:avLst>
          </a:prstGeom>
          <a:solidFill>
            <a:srgbClr val="1E2148"/>
          </a:solidFill>
          <a:ln w="19050">
            <a:solidFill>
              <a:srgbClr val="DE782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691640"/>
            <a:ext cx="566928" cy="566928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6" name="Image 0" descr="/home/claude/icon_terminal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828800"/>
            <a:ext cx="292608" cy="2926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89888" y="167335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389888" y="20299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· 터미널 에이전트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713232" y="248716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포지션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1627632" y="248716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개발자 만족도 1위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13232" y="3063240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아키텍처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1627632" y="3063240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터미널 네이티브 자율 에이전트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13232" y="3639312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모델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1627632" y="3639312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Opus/Sonnet/Haiku, 1M 토큰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13232" y="4215384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가격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1627632" y="4215384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$20 / Max $100·$200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713232" y="4791456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주력 점유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1627632" y="4791456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28% (스타트업 75% 선택)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713232" y="536752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강점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1627632" y="536752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자율 멀티파일·코드 품질·토큰 효율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4270248" y="1463040"/>
            <a:ext cx="3611880" cy="4526280"/>
          </a:xfrm>
          <a:prstGeom prst="roundRect">
            <a:avLst>
              <a:gd name="adj" fmla="val 2025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526280" y="1691640"/>
            <a:ext cx="566928" cy="566928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23" name="Image 1" descr="/home/claude/icon_gi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1828800"/>
            <a:ext cx="292608" cy="29260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202936" y="167335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 Copilot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5202936" y="20299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Microsoft/OpenAI · 최대 설치</a:t>
            </a:r>
            <a:endParaRPr lang="en-US" sz="950" dirty="0"/>
          </a:p>
        </p:txBody>
      </p:sp>
      <p:sp>
        <p:nvSpPr>
          <p:cNvPr id="26" name="Text 22"/>
          <p:cNvSpPr/>
          <p:nvPr/>
        </p:nvSpPr>
        <p:spPr>
          <a:xfrm>
            <a:off x="4526280" y="248716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포지션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5440680" y="248716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최대 설치 기반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4526280" y="3063240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아키텍처</a:t>
            </a:r>
            <a:endParaRPr lang="en-US" sz="950" dirty="0"/>
          </a:p>
        </p:txBody>
      </p:sp>
      <p:sp>
        <p:nvSpPr>
          <p:cNvPr id="29" name="Text 25"/>
          <p:cNvSpPr/>
          <p:nvPr/>
        </p:nvSpPr>
        <p:spPr>
          <a:xfrm>
            <a:off x="5440680" y="3063240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 플러그인 + 에이전트 모드</a:t>
            </a:r>
            <a:endParaRPr lang="en-US" sz="1000" dirty="0"/>
          </a:p>
        </p:txBody>
      </p:sp>
      <p:sp>
        <p:nvSpPr>
          <p:cNvPr id="30" name="Text 26"/>
          <p:cNvSpPr/>
          <p:nvPr/>
        </p:nvSpPr>
        <p:spPr>
          <a:xfrm>
            <a:off x="4526280" y="3639312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모델</a:t>
            </a:r>
            <a:endParaRPr lang="en-US" sz="950" dirty="0"/>
          </a:p>
        </p:txBody>
      </p:sp>
      <p:sp>
        <p:nvSpPr>
          <p:cNvPr id="31" name="Text 27"/>
          <p:cNvSpPr/>
          <p:nvPr/>
        </p:nvSpPr>
        <p:spPr>
          <a:xfrm>
            <a:off x="5440680" y="3639312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Claude·GPT-5·Gemini 멀티모델</a:t>
            </a:r>
            <a:endParaRPr lang="en-US" sz="1000" dirty="0"/>
          </a:p>
        </p:txBody>
      </p:sp>
      <p:sp>
        <p:nvSpPr>
          <p:cNvPr id="32" name="Text 28"/>
          <p:cNvSpPr/>
          <p:nvPr/>
        </p:nvSpPr>
        <p:spPr>
          <a:xfrm>
            <a:off x="4526280" y="4215384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가격</a:t>
            </a:r>
            <a:endParaRPr lang="en-US" sz="950" dirty="0"/>
          </a:p>
        </p:txBody>
      </p:sp>
      <p:sp>
        <p:nvSpPr>
          <p:cNvPr id="33" name="Text 29"/>
          <p:cNvSpPr/>
          <p:nvPr/>
        </p:nvSpPr>
        <p:spPr>
          <a:xfrm>
            <a:off x="5440680" y="4215384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/ Pro $10 / Ent $39</a:t>
            </a:r>
            <a:endParaRPr lang="en-US" sz="1000" dirty="0"/>
          </a:p>
        </p:txBody>
      </p:sp>
      <p:sp>
        <p:nvSpPr>
          <p:cNvPr id="34" name="Text 30"/>
          <p:cNvSpPr/>
          <p:nvPr/>
        </p:nvSpPr>
        <p:spPr>
          <a:xfrm>
            <a:off x="4526280" y="4791456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사용자</a:t>
            </a:r>
            <a:endParaRPr lang="en-US" sz="950" dirty="0"/>
          </a:p>
        </p:txBody>
      </p:sp>
      <p:sp>
        <p:nvSpPr>
          <p:cNvPr id="35" name="Text 31"/>
          <p:cNvSpPr/>
          <p:nvPr/>
        </p:nvSpPr>
        <p:spPr>
          <a:xfrm>
            <a:off x="5440680" y="4791456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26M+, 유료 4.7M, Fortune 100의 90%</a:t>
            </a:r>
            <a:endParaRPr lang="en-US" sz="1000" dirty="0"/>
          </a:p>
        </p:txBody>
      </p:sp>
      <p:sp>
        <p:nvSpPr>
          <p:cNvPr id="36" name="Text 32"/>
          <p:cNvSpPr/>
          <p:nvPr/>
        </p:nvSpPr>
        <p:spPr>
          <a:xfrm>
            <a:off x="4526280" y="536752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강점</a:t>
            </a:r>
            <a:endParaRPr lang="en-US" sz="950" dirty="0"/>
          </a:p>
        </p:txBody>
      </p:sp>
      <p:sp>
        <p:nvSpPr>
          <p:cNvPr id="37" name="Text 33"/>
          <p:cNvSpPr/>
          <p:nvPr/>
        </p:nvSpPr>
        <p:spPr>
          <a:xfrm>
            <a:off x="5440680" y="536752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SSO·감사·정책 통제, 무료 티어</a:t>
            </a:r>
            <a:endParaRPr lang="en-US" sz="1000" dirty="0"/>
          </a:p>
        </p:txBody>
      </p:sp>
      <p:sp>
        <p:nvSpPr>
          <p:cNvPr id="38" name="Shape 34"/>
          <p:cNvSpPr/>
          <p:nvPr/>
        </p:nvSpPr>
        <p:spPr>
          <a:xfrm>
            <a:off x="8083296" y="1463040"/>
            <a:ext cx="3611880" cy="4526280"/>
          </a:xfrm>
          <a:prstGeom prst="roundRect">
            <a:avLst>
              <a:gd name="adj" fmla="val 2025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8339328" y="1691640"/>
            <a:ext cx="566928" cy="566928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40" name="Image 2" descr="/home/claude/icon_cod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1828800"/>
            <a:ext cx="292608" cy="292608"/>
          </a:xfrm>
          <a:prstGeom prst="rect">
            <a:avLst/>
          </a:prstGeom>
        </p:spPr>
      </p:pic>
      <p:sp>
        <p:nvSpPr>
          <p:cNvPr id="41" name="Text 36"/>
          <p:cNvSpPr/>
          <p:nvPr/>
        </p:nvSpPr>
        <p:spPr>
          <a:xfrm>
            <a:off x="9015984" y="1673352"/>
            <a:ext cx="2606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Cursor</a:t>
            </a:r>
            <a:endParaRPr lang="en-US" sz="1700" dirty="0"/>
          </a:p>
        </p:txBody>
      </p:sp>
      <p:sp>
        <p:nvSpPr>
          <p:cNvPr id="42" name="Text 37"/>
          <p:cNvSpPr/>
          <p:nvPr/>
        </p:nvSpPr>
        <p:spPr>
          <a:xfrm>
            <a:off x="9015984" y="20299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Anysphere · IDE 네이티브</a:t>
            </a:r>
            <a:endParaRPr lang="en-US" sz="950" dirty="0"/>
          </a:p>
        </p:txBody>
      </p:sp>
      <p:sp>
        <p:nvSpPr>
          <p:cNvPr id="43" name="Text 38"/>
          <p:cNvSpPr/>
          <p:nvPr/>
        </p:nvSpPr>
        <p:spPr>
          <a:xfrm>
            <a:off x="8339328" y="248716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포지션</a:t>
            </a:r>
            <a:endParaRPr lang="en-US" sz="950" dirty="0"/>
          </a:p>
        </p:txBody>
      </p:sp>
      <p:sp>
        <p:nvSpPr>
          <p:cNvPr id="44" name="Text 39"/>
          <p:cNvSpPr/>
          <p:nvPr/>
        </p:nvSpPr>
        <p:spPr>
          <a:xfrm>
            <a:off x="9253728" y="248716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매출·성장 1위</a:t>
            </a:r>
            <a:endParaRPr lang="en-US" sz="1000" dirty="0"/>
          </a:p>
        </p:txBody>
      </p:sp>
      <p:sp>
        <p:nvSpPr>
          <p:cNvPr id="45" name="Text 40"/>
          <p:cNvSpPr/>
          <p:nvPr/>
        </p:nvSpPr>
        <p:spPr>
          <a:xfrm>
            <a:off x="8339328" y="3063240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아키텍처</a:t>
            </a:r>
            <a:endParaRPr lang="en-US" sz="950" dirty="0"/>
          </a:p>
        </p:txBody>
      </p:sp>
      <p:sp>
        <p:nvSpPr>
          <p:cNvPr id="46" name="Text 41"/>
          <p:cNvSpPr/>
          <p:nvPr/>
        </p:nvSpPr>
        <p:spPr>
          <a:xfrm>
            <a:off x="9253728" y="3063240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Code 포크 AI 에디터</a:t>
            </a:r>
            <a:endParaRPr lang="en-US" sz="1000" dirty="0"/>
          </a:p>
        </p:txBody>
      </p:sp>
      <p:sp>
        <p:nvSpPr>
          <p:cNvPr id="47" name="Text 42"/>
          <p:cNvSpPr/>
          <p:nvPr/>
        </p:nvSpPr>
        <p:spPr>
          <a:xfrm>
            <a:off x="8339328" y="3639312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모델</a:t>
            </a:r>
            <a:endParaRPr lang="en-US" sz="950" dirty="0"/>
          </a:p>
        </p:txBody>
      </p:sp>
      <p:sp>
        <p:nvSpPr>
          <p:cNvPr id="48" name="Text 43"/>
          <p:cNvSpPr/>
          <p:nvPr/>
        </p:nvSpPr>
        <p:spPr>
          <a:xfrm>
            <a:off x="9253728" y="3639312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멀티모델 + 자체 Composer</a:t>
            </a:r>
            <a:endParaRPr lang="en-US" sz="1000" dirty="0"/>
          </a:p>
        </p:txBody>
      </p:sp>
      <p:sp>
        <p:nvSpPr>
          <p:cNvPr id="49" name="Text 44"/>
          <p:cNvSpPr/>
          <p:nvPr/>
        </p:nvSpPr>
        <p:spPr>
          <a:xfrm>
            <a:off x="8339328" y="4215384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가격</a:t>
            </a:r>
            <a:endParaRPr lang="en-US" sz="950" dirty="0"/>
          </a:p>
        </p:txBody>
      </p:sp>
      <p:sp>
        <p:nvSpPr>
          <p:cNvPr id="50" name="Text 45"/>
          <p:cNvSpPr/>
          <p:nvPr/>
        </p:nvSpPr>
        <p:spPr>
          <a:xfrm>
            <a:off x="9253728" y="4215384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$20 / Business $40</a:t>
            </a:r>
            <a:endParaRPr lang="en-US" sz="1000" dirty="0"/>
          </a:p>
        </p:txBody>
      </p:sp>
      <p:sp>
        <p:nvSpPr>
          <p:cNvPr id="51" name="Text 46"/>
          <p:cNvSpPr/>
          <p:nvPr/>
        </p:nvSpPr>
        <p:spPr>
          <a:xfrm>
            <a:off x="8339328" y="4791456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매출</a:t>
            </a:r>
            <a:endParaRPr lang="en-US" sz="950" dirty="0"/>
          </a:p>
        </p:txBody>
      </p:sp>
      <p:sp>
        <p:nvSpPr>
          <p:cNvPr id="52" name="Text 47"/>
          <p:cNvSpPr/>
          <p:nvPr/>
        </p:nvSpPr>
        <p:spPr>
          <a:xfrm>
            <a:off x="9253728" y="4791456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$4B, 파워유저 24% 점유</a:t>
            </a:r>
            <a:endParaRPr lang="en-US" sz="1000" dirty="0"/>
          </a:p>
        </p:txBody>
      </p:sp>
      <p:sp>
        <p:nvSpPr>
          <p:cNvPr id="53" name="Text 48"/>
          <p:cNvSpPr/>
          <p:nvPr/>
        </p:nvSpPr>
        <p:spPr>
          <a:xfrm>
            <a:off x="8339328" y="5367528"/>
            <a:ext cx="9601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강점</a:t>
            </a:r>
            <a:endParaRPr lang="en-US" sz="950" dirty="0"/>
          </a:p>
        </p:txBody>
      </p:sp>
      <p:sp>
        <p:nvSpPr>
          <p:cNvPr id="54" name="Text 49"/>
          <p:cNvSpPr/>
          <p:nvPr/>
        </p:nvSpPr>
        <p:spPr>
          <a:xfrm>
            <a:off x="9253728" y="5367528"/>
            <a:ext cx="2240280" cy="530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심층 코드베이스 이해·IDE 사용감</a:t>
            </a:r>
            <a:endParaRPr lang="en-US" sz="1000" dirty="0"/>
          </a:p>
        </p:txBody>
      </p:sp>
      <p:sp>
        <p:nvSpPr>
          <p:cNvPr id="55" name="Text 50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56" name="Text 51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매출·밸류에이션 급증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Cursor ARR 폭발적 성장 &amp; 초대형 M&amp;A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508760"/>
          <a:ext cx="60350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720840" y="146304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투자 · M&amp;A 하이라이트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720840" y="1920240"/>
            <a:ext cx="49834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720840" y="1920240"/>
            <a:ext cx="82296" cy="713232"/>
          </a:xfrm>
          <a:prstGeom prst="rect">
            <a:avLst/>
          </a:prstGeom>
          <a:solidFill>
            <a:srgbClr val="DE7823"/>
          </a:solidFill>
          <a:ln/>
        </p:spPr>
      </p:sp>
      <p:sp>
        <p:nvSpPr>
          <p:cNvPr id="8" name="Text 5"/>
          <p:cNvSpPr/>
          <p:nvPr/>
        </p:nvSpPr>
        <p:spPr>
          <a:xfrm>
            <a:off x="6949440" y="200253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SpaceX → Cursor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949440" y="228600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$60B 인수 발표 (2026.6, 규제 승인 대기)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720840" y="2743200"/>
            <a:ext cx="49834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720840" y="2743200"/>
            <a:ext cx="82296" cy="713232"/>
          </a:xfrm>
          <a:prstGeom prst="rect">
            <a:avLst/>
          </a:prstGeom>
          <a:solidFill>
            <a:srgbClr val="DE7823"/>
          </a:solidFill>
          <a:ln/>
        </p:spPr>
      </p:sp>
      <p:sp>
        <p:nvSpPr>
          <p:cNvPr id="12" name="Text 9"/>
          <p:cNvSpPr/>
          <p:nvPr/>
        </p:nvSpPr>
        <p:spPr>
          <a:xfrm>
            <a:off x="6949440" y="282549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6949440" y="310896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시리즈G $30B 조달 · $380B 밸류에이션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720840" y="3566160"/>
            <a:ext cx="49834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720840" y="3566160"/>
            <a:ext cx="82296" cy="713232"/>
          </a:xfrm>
          <a:prstGeom prst="rect">
            <a:avLst/>
          </a:prstGeom>
          <a:solidFill>
            <a:srgbClr val="DE7823"/>
          </a:solidFill>
          <a:ln/>
        </p:spPr>
      </p:sp>
      <p:sp>
        <p:nvSpPr>
          <p:cNvPr id="16" name="Text 13"/>
          <p:cNvSpPr/>
          <p:nvPr/>
        </p:nvSpPr>
        <p:spPr>
          <a:xfrm>
            <a:off x="6949440" y="364845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→ Windsurf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6949440" y="393192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핵심 인력 $2.4B 라이선스 딜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6720840" y="4389120"/>
            <a:ext cx="49834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720840" y="4389120"/>
            <a:ext cx="82296" cy="713232"/>
          </a:xfrm>
          <a:prstGeom prst="rect">
            <a:avLst/>
          </a:prstGeom>
          <a:solidFill>
            <a:srgbClr val="DE7823"/>
          </a:solidFill>
          <a:ln/>
        </p:spPr>
      </p:sp>
      <p:sp>
        <p:nvSpPr>
          <p:cNvPr id="20" name="Text 17"/>
          <p:cNvSpPr/>
          <p:nvPr/>
        </p:nvSpPr>
        <p:spPr>
          <a:xfrm>
            <a:off x="6949440" y="447141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Cognition (Devin)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6949440" y="475488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$26B 밸류에이션 · 전사 ARR $492M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6720840" y="5212080"/>
            <a:ext cx="49834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720840" y="5212080"/>
            <a:ext cx="82296" cy="713232"/>
          </a:xfrm>
          <a:prstGeom prst="rect">
            <a:avLst/>
          </a:prstGeom>
          <a:solidFill>
            <a:srgbClr val="DE7823"/>
          </a:solidFill>
          <a:ln/>
        </p:spPr>
      </p:sp>
      <p:sp>
        <p:nvSpPr>
          <p:cNvPr id="24" name="Text 21"/>
          <p:cNvSpPr/>
          <p:nvPr/>
        </p:nvSpPr>
        <p:spPr>
          <a:xfrm>
            <a:off x="6949440" y="5294376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Replit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6949440" y="5577840"/>
            <a:ext cx="4663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$525M · $9B 밸류 · YoY +1,775%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457200" y="594360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밸류에이션은 매출 배수 기준 고평가 영역 (Cursor ~15x, Cognition ~25–30x)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도구 분류 &amp; 주요 플레이어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터미널 · IDE · 클라우드 기반 3계층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91640"/>
            <a:ext cx="603504" cy="603504"/>
          </a:xfrm>
          <a:prstGeom prst="ellipse">
            <a:avLst/>
          </a:prstGeom>
          <a:solidFill>
            <a:srgbClr val="15173A"/>
          </a:solidFill>
          <a:ln/>
        </p:spPr>
      </p:sp>
      <p:pic>
        <p:nvPicPr>
          <p:cNvPr id="6" name="Image 0" descr="/home/claude/icon_terminal_DE78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828800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7373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터미널 / CLI 기반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63040" y="2048256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토큰 효율·자동화·CI 통합 우수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31520" y="251460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· Codex CLI · Aider · Gemini CLI/Jules Tools · Kiro CLI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270248" y="146304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44568" y="1691640"/>
            <a:ext cx="603504" cy="603504"/>
          </a:xfrm>
          <a:prstGeom prst="ellipse">
            <a:avLst/>
          </a:prstGeom>
          <a:solidFill>
            <a:srgbClr val="15173A"/>
          </a:solidFill>
          <a:ln/>
        </p:spPr>
      </p:sp>
      <p:pic>
        <p:nvPicPr>
          <p:cNvPr id="12" name="Image 1" descr="/home/claude/icon_code_DE782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28" y="1828800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7373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 기반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276088" y="2048256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실시간 편집·코드베이스 이해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544568" y="251460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Cursor · Copilot · Devin Desktop · Tabnine · JetBrains AI · Kiro IDE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8083296" y="146304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57616" y="1691640"/>
            <a:ext cx="603504" cy="603504"/>
          </a:xfrm>
          <a:prstGeom prst="ellipse">
            <a:avLst/>
          </a:prstGeom>
          <a:solidFill>
            <a:srgbClr val="15173A"/>
          </a:solidFill>
          <a:ln/>
        </p:spPr>
      </p:sp>
      <p:pic>
        <p:nvPicPr>
          <p:cNvPr id="18" name="Image 2" descr="/home/claude/icon_cloud_DE782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776" y="1828800"/>
            <a:ext cx="329184" cy="32918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89136" y="1737360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클라우드 기반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9089136" y="2048256"/>
            <a:ext cx="2514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비동기 자율 실행·PR 반환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8357616" y="251460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Replit · Jules · Codex 클라우드 에이전트 · Devin</a:t>
            </a:r>
            <a:endParaRPr lang="en-US" sz="1150" dirty="0"/>
          </a:p>
        </p:txBody>
      </p:sp>
      <p:sp>
        <p:nvSpPr>
          <p:cNvPr id="22" name="Shape 17"/>
          <p:cNvSpPr/>
          <p:nvPr/>
        </p:nvSpPr>
        <p:spPr>
          <a:xfrm>
            <a:off x="457200" y="3977640"/>
            <a:ext cx="11247120" cy="1874520"/>
          </a:xfrm>
          <a:prstGeom prst="roundRect">
            <a:avLst>
              <a:gd name="adj" fmla="val 3902"/>
            </a:avLst>
          </a:prstGeom>
          <a:solidFill>
            <a:srgbClr val="15173A"/>
          </a:solidFill>
          <a:ln/>
        </p:spPr>
      </p:sp>
      <p:sp>
        <p:nvSpPr>
          <p:cNvPr id="23" name="Shape 18"/>
          <p:cNvSpPr/>
          <p:nvPr/>
        </p:nvSpPr>
        <p:spPr>
          <a:xfrm>
            <a:off x="777240" y="4279392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24" name="Image 3" descr="/home/claude/icon_layers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4434840"/>
            <a:ext cx="329184" cy="32918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600200" y="4206240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2026년 현실: 멀티툴 스태킹</a:t>
            </a:r>
            <a:endParaRPr lang="en-US" sz="1800" dirty="0"/>
          </a:p>
        </p:txBody>
      </p:sp>
      <p:sp>
        <p:nvSpPr>
          <p:cNvPr id="26" name="Text 20"/>
          <p:cNvSpPr/>
          <p:nvPr/>
        </p:nvSpPr>
        <p:spPr>
          <a:xfrm>
            <a:off x="1600200" y="4663440"/>
            <a:ext cx="97840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개발자당 중앙값 3.1개 도구 사용 · 70%가 2~4개 병용 · 지배적 조합은 Cursor(편집) + Claude Code(복잡 작업). 유료 고객의 79%가 여러 AI 플랫폼 동시 사용 — "or"가 아닌 "and" 시장.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 핵심 트렌드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에이전틱 코딩의 제도화와 벤치마크 이동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5440680" cy="1097280"/>
          </a:xfrm>
          <a:prstGeom prst="roundRect">
            <a:avLst>
              <a:gd name="adj" fmla="val 5833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764792"/>
            <a:ext cx="585216" cy="585216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6" name="Image 0" descr="/home/claude/icon_cpu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9019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655064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에이전틱 코딩 제도화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17320" y="201168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자동완성 → 자율 에이전트. 서브에이전트·백그라운드 에이전트·에이전트 팀이 주류화.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099048" y="1508760"/>
            <a:ext cx="5440680" cy="1097280"/>
          </a:xfrm>
          <a:prstGeom prst="roundRect">
            <a:avLst>
              <a:gd name="adj" fmla="val 5833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55080" y="1764792"/>
            <a:ext cx="585216" cy="585216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1" name="Image 1" descr="/home/claude/icon_gri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01952"/>
            <a:ext cx="310896" cy="31089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59168" y="1655064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멀티에이전트 오케스트레이션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059168" y="201168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오케스트레이터가 전문 서브에이전트 병렬 조율. Gartner MAS 문의 1,445% 급증.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2743200"/>
            <a:ext cx="5440680" cy="1097280"/>
          </a:xfrm>
          <a:prstGeom prst="roundRect">
            <a:avLst>
              <a:gd name="adj" fmla="val 5833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999232"/>
            <a:ext cx="585216" cy="585216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6" name="Image 2" descr="/home/claude/icon_server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136392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17320" y="2889504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표준 프로토콜 확산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417320" y="324612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MCP·A2A·ACP로 벤더 중립 에이전트 생태계 형성.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099048" y="2743200"/>
            <a:ext cx="5440680" cy="1097280"/>
          </a:xfrm>
          <a:prstGeom prst="roundRect">
            <a:avLst>
              <a:gd name="adj" fmla="val 5833"/>
            </a:avLst>
          </a:prstGeom>
          <a:solidFill>
            <a:srgbClr val="1E2148"/>
          </a:solidFill>
          <a:ln w="12700">
            <a:solidFill>
              <a:srgbClr val="2E325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55080" y="2999232"/>
            <a:ext cx="585216" cy="585216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21" name="Image 3" descr="/home/claude/icon_check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3136392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059168" y="2889504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스펙 기반 개발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059168" y="324612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Kiro가 "vibe coding" 대안으로 계획 우선 방식 제시.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57200" y="4114800"/>
            <a:ext cx="11247120" cy="1783080"/>
          </a:xfrm>
          <a:prstGeom prst="roundRect">
            <a:avLst>
              <a:gd name="adj" fmla="val 4103"/>
            </a:avLst>
          </a:prstGeom>
          <a:solidFill>
            <a:srgbClr val="0E1030"/>
          </a:solidFill>
          <a:ln w="9525">
            <a:solidFill>
              <a:srgbClr val="DE7823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731520" y="42976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벤치마크 포화 → SWE-bench Pro로 이동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822960" y="47548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 Verified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822960" y="5074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상위 모델 93~96%로 포화</a:t>
            </a:r>
            <a:endParaRPr lang="en-US" sz="1100" dirty="0"/>
          </a:p>
        </p:txBody>
      </p:sp>
      <p:sp>
        <p:nvSpPr>
          <p:cNvPr id="28" name="Text 22"/>
          <p:cNvSpPr/>
          <p:nvPr/>
        </p:nvSpPr>
        <p:spPr>
          <a:xfrm>
            <a:off x="4480560" y="47548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 Pro</a:t>
            </a:r>
            <a:endParaRPr lang="en-US" sz="1250" dirty="0"/>
          </a:p>
        </p:txBody>
      </p:sp>
      <p:sp>
        <p:nvSpPr>
          <p:cNvPr id="29" name="Text 23"/>
          <p:cNvSpPr/>
          <p:nvPr/>
        </p:nvSpPr>
        <p:spPr>
          <a:xfrm>
            <a:off x="4480560" y="5074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GPT-5.4(xHigh) 59.1% (2026.8)</a:t>
            </a:r>
            <a:endParaRPr lang="en-US" sz="1100" dirty="0"/>
          </a:p>
        </p:txBody>
      </p:sp>
      <p:sp>
        <p:nvSpPr>
          <p:cNvPr id="30" name="Text 24"/>
          <p:cNvSpPr/>
          <p:nvPr/>
        </p:nvSpPr>
        <p:spPr>
          <a:xfrm>
            <a:off x="8138160" y="47548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Terminal-Bench 2.0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8138160" y="50749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GPT-5.5 82.7% SOTA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채택-신뢰 괴리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2026년의 역설: 모두 쓰지만 아무도 믿지 않는다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457200" y="17830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2E8B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84%</a:t>
            </a:r>
            <a:endParaRPr lang="en-US" sz="58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도구 사용/사용 예정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320040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Overflow 2025 (49,009명)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70248" y="155448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2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270248" y="17830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DE78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29%</a:t>
            </a:r>
            <a:endParaRPr lang="en-US" sz="5800" dirty="0"/>
          </a:p>
        </p:txBody>
      </p:sp>
      <p:sp>
        <p:nvSpPr>
          <p:cNvPr id="10" name="Text 8"/>
          <p:cNvSpPr/>
          <p:nvPr/>
        </p:nvSpPr>
        <p:spPr>
          <a:xfrm>
            <a:off x="4453128" y="27889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정확도 신뢰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453128" y="320040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직전 40%에서 하락, 최저치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83296" y="155448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76200" dist="25400" dir="5400000">
              <a:srgbClr val="B0B4C0">
                <a:alpha val="2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083296" y="17830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-19%</a:t>
            </a:r>
            <a:endParaRPr lang="en-US" sz="5800" dirty="0"/>
          </a:p>
        </p:txBody>
      </p:sp>
      <p:sp>
        <p:nvSpPr>
          <p:cNvPr id="14" name="Text 12"/>
          <p:cNvSpPr/>
          <p:nvPr/>
        </p:nvSpPr>
        <p:spPr>
          <a:xfrm>
            <a:off x="8266176" y="278892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숙련 개발자 생산성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66176" y="3200400"/>
            <a:ext cx="3246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 RCT: 오히려 느려짐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4069080"/>
            <a:ext cx="11247120" cy="1828800"/>
          </a:xfrm>
          <a:prstGeom prst="roundRect">
            <a:avLst>
              <a:gd name="adj" fmla="val 4000"/>
            </a:avLst>
          </a:prstGeom>
          <a:solidFill>
            <a:srgbClr val="15173A"/>
          </a:solidFill>
          <a:ln/>
        </p:spPr>
      </p:sp>
      <p:sp>
        <p:nvSpPr>
          <p:cNvPr id="17" name="Shape 15"/>
          <p:cNvSpPr/>
          <p:nvPr/>
        </p:nvSpPr>
        <p:spPr>
          <a:xfrm>
            <a:off x="777240" y="4370832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8" name="Image 0" descr="/home/claude/icon_aler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" y="4526280"/>
            <a:ext cx="320040" cy="32004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600200" y="4315968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무엇을 뜻하는가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1600200" y="4736592"/>
            <a:ext cx="97840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최대 불만은 "거의 맞지만 완전하진 않은 AI 솔루션"(66%). METR 결과는 초기 2025 모델 기준이며 이후 에이전트 도구로 달라질 수 있음. 벤더의 생산성 주장(예: Copilot "55% 빠름")은 자체 연구가 많아, 도구 도입 전 실제 레포·실제 태스크로 2~4주 사내 파일럿 검증이 필수.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A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선택 가이드 &amp; 권장사항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93268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E78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용도별 최적 조합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78308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6" name="Image 0" descr="/home/claude/icon_briefcas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" y="193852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80136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개인 · 소규모 팀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749808" y="246888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Free($0) + Claude Code Pro($20). 복잡한 자율 작업은 Claude Code, 일상 편집은 Cursor/Copilot. 예산 제로면 Aider(오픈소스)+API 종량제.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099048" y="15087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73368" y="178308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1" name="Image 1" descr="/home/claude/icon_shiel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816" y="193852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0608" y="180136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엔터프라이즈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391656" y="246888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보안·컴플라이언스 우선 시 Copilot Enterprise 또는 Tabnine(에어갭/온프레미스). AWS 종속 조직은 Kiro 마이그레이션을 2027.4.30 데드라인 전 조기 계획.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57200" y="365760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31520" y="393192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16" name="Image 2" descr="/home/claude/icon_targe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40873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08760" y="395020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도구 선정 기준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749808" y="461772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 Verified 점수는 포화 — SWE-bench Pro·Terminal-Bench 2.0와 실제 워크플로우 적합성 우선. 벤더 주장은 사내 파일럿으로 검증.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099048" y="365760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2E6F0"/>
            </a:solidFill>
            <a:prstDash val="solid"/>
          </a:ln>
          <a:effectLst>
            <a:outerShdw sx="100000" sy="100000" kx="0" ky="0" algn="bl" rotWithShape="0" blurRad="63500" dist="25400" dir="5400000">
              <a:srgbClr val="B0B4C0">
                <a:alpha val="2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73368" y="3931920"/>
            <a:ext cx="640080" cy="6400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21" name="Image 3" descr="/home/claude/icon_zap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816" y="40873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0608" y="3950208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트렌드 대비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6391656" y="461772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A3F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멀티에이전트 오케스트레이션·스펙 작성이 새 핵심 스킬. 팀 워크플로우·교육 투자가 도구 접근성보다 중요. MCP 지원 여부를 조달 기준에 포함.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코딩 AI 도구 시장 분석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47120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7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640080"/>
            <a:ext cx="868680" cy="868680"/>
          </a:xfrm>
          <a:prstGeom prst="ellipse">
            <a:avLst/>
          </a:prstGeom>
          <a:solidFill>
            <a:srgbClr val="DE7823"/>
          </a:solidFill>
          <a:ln/>
        </p:spPr>
      </p:sp>
      <p:pic>
        <p:nvPicPr>
          <p:cNvPr id="3" name="Image 0" descr="/home/claude/icon_boo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" y="859536"/>
            <a:ext cx="429768" cy="4297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713232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데이터 해석 시 유의사항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68680" y="1819656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6" name="Text 3"/>
          <p:cNvSpPr/>
          <p:nvPr/>
        </p:nvSpPr>
        <p:spPr>
          <a:xfrm>
            <a:off x="868680" y="180136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325880" y="1783080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시장 규모는 정의에 따라 $9.5B~$12.8B로 갈린다 — 단일 수치로 인용 금지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68680" y="2478024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9" name="Text 6"/>
          <p:cNvSpPr/>
          <p:nvPr/>
        </p:nvSpPr>
        <p:spPr>
          <a:xfrm>
            <a:off x="868680" y="2459736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325880" y="2441448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벤치마크 점수는 방향성 신호로만 해석 (SWE-bench Verified는 데이터 오염 우려)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68680" y="3136392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12" name="Text 9"/>
          <p:cNvSpPr/>
          <p:nvPr/>
        </p:nvSpPr>
        <p:spPr>
          <a:xfrm>
            <a:off x="868680" y="311810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25880" y="3099816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매출·밸류에이션 다수가 2차 출처·추정치 — 비상장사는 GAAP 매출 미공개, "런레이트"는 연매출 아님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68680" y="3794760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15" name="Text 12"/>
          <p:cNvSpPr/>
          <p:nvPr/>
        </p:nvSpPr>
        <p:spPr>
          <a:xfrm>
            <a:off x="868680" y="3776472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325880" y="3758184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SpaceX–Cursor 인수는 규제 승인 대기 중 — 최종 확정 아님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868680" y="4453128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18" name="Text 15"/>
          <p:cNvSpPr/>
          <p:nvPr/>
        </p:nvSpPr>
        <p:spPr>
          <a:xfrm>
            <a:off x="868680" y="4434840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325880" y="4416552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생산성 주장은 벤더 자체 연구가 많음 — 독립 RCT(METR)는 상반된 결과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868680" y="5111496"/>
            <a:ext cx="256032" cy="256032"/>
          </a:xfrm>
          <a:prstGeom prst="ellipse">
            <a:avLst/>
          </a:prstGeom>
          <a:solidFill>
            <a:srgbClr val="DE7823"/>
          </a:solidFill>
          <a:ln/>
        </p:spPr>
      </p:sp>
      <p:sp>
        <p:nvSpPr>
          <p:cNvPr id="21" name="Text 18"/>
          <p:cNvSpPr/>
          <p:nvPr/>
        </p:nvSpPr>
        <p:spPr>
          <a:xfrm>
            <a:off x="868680" y="509320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325880" y="5074920"/>
            <a:ext cx="10241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CEO의 "AI 생성 코드 X%" 발언은 자가보고이며 측정 방법 불투명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822960" y="59893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A60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출처: Grand View Research · Mordor Intelligence · Stack Overflow Developer Survey 2025 · IdeaPlan 2026 · METR · 각 기업 공식 발표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코딩 AI 도구 시장 분석</dc:title>
  <dc:subject>PptxGenJS Presentation</dc:subject>
  <dc:creator>Claude</dc:creator>
  <cp:lastModifiedBy>Claude</cp:lastModifiedBy>
  <cp:revision>1</cp:revision>
  <dcterms:created xsi:type="dcterms:W3CDTF">2026-08-16T19:53:58Z</dcterms:created>
  <dcterms:modified xsi:type="dcterms:W3CDTF">2026-08-16T19:53:58Z</dcterms:modified>
</cp:coreProperties>
</file>